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_rels/notesSlide1.xml.rels" ContentType="application/vnd.openxmlformats-package.relationships+xml"/>
  <Override PartName="/ppt/notesSlides/_rels/notesSlide2.xml.rels" ContentType="application/vnd.openxmlformats-package.relationships+xml"/>
  <Override PartName="/ppt/notesSlides/_rels/notesSlide3.xml.rels" ContentType="application/vnd.openxmlformats-package.relationships+xml"/>
  <Override PartName="/ppt/notesSlides/_rels/notesSlide4.xml.rels" ContentType="application/vnd.openxmlformats-package.relationships+xml"/>
  <Override PartName="/ppt/notesSlides/_rels/notesSlide5.xml.rels" ContentType="application/vnd.openxmlformats-package.relationships+xml"/>
  <Override PartName="/ppt/notesSlides/_rels/notesSlide6.xml.rels" ContentType="application/vnd.openxmlformats-package.relationships+xml"/>
  <Override PartName="/ppt/notesSlides/_rels/notesSlide7.xml.rels" ContentType="application/vnd.openxmlformats-package.relationships+xml"/>
  <Override PartName="/ppt/notesSlides/_rels/notesSlide8.xml.rels" ContentType="application/vnd.openxmlformats-package.relationships+xml"/>
  <Override PartName="/ppt/notesSlides/_rels/notesSlide9.xml.rels" ContentType="application/vnd.openxmlformats-package.relationships+xml"/>
  <Override PartName="/ppt/notesSlides/_rels/notesSlide32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33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34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35.xml.rels" ContentType="application/vnd.openxmlformats-package.relationships+xml"/>
  <Override PartName="/ppt/notesSlides/_rels/notesSlide13.xml.rels" ContentType="application/vnd.openxmlformats-package.relationships+xml"/>
  <Override PartName="/ppt/notesSlides/_rels/notesSlide36.xml.rels" ContentType="application/vnd.openxmlformats-package.relationships+xml"/>
  <Override PartName="/ppt/notesSlides/_rels/notesSlide14.xml.rels" ContentType="application/vnd.openxmlformats-package.relationships+xml"/>
  <Override PartName="/ppt/notesSlides/_rels/notesSlide37.xml.rels" ContentType="application/vnd.openxmlformats-package.relationships+xml"/>
  <Override PartName="/ppt/notesSlides/_rels/notesSlide15.xml.rels" ContentType="application/vnd.openxmlformats-package.relationships+xml"/>
  <Override PartName="/ppt/notesSlides/_rels/notesSlide38.xml.rels" ContentType="application/vnd.openxmlformats-package.relationships+xml"/>
  <Override PartName="/ppt/notesSlides/_rels/notesSlide16.xml.rels" ContentType="application/vnd.openxmlformats-package.relationships+xml"/>
  <Override PartName="/ppt/notesSlides/_rels/notesSlide39.xml.rels" ContentType="application/vnd.openxmlformats-package.relationships+xml"/>
  <Override PartName="/ppt/notesSlides/_rels/notesSlide17.xml.rels" ContentType="application/vnd.openxmlformats-package.relationships+xml"/>
  <Override PartName="/ppt/notesSlides/_rels/notesSlide18.xml.rels" ContentType="application/vnd.openxmlformats-package.relationships+xml"/>
  <Override PartName="/ppt/notesSlides/_rels/notesSlide19.xml.rels" ContentType="application/vnd.openxmlformats-package.relationships+xml"/>
  <Override PartName="/ppt/notesSlides/_rels/notesSlide42.xml.rels" ContentType="application/vnd.openxmlformats-package.relationships+xml"/>
  <Override PartName="/ppt/notesSlides/_rels/notesSlide20.xml.rels" ContentType="application/vnd.openxmlformats-package.relationships+xml"/>
  <Override PartName="/ppt/notesSlides/_rels/notesSlide43.xml.rels" ContentType="application/vnd.openxmlformats-package.relationships+xml"/>
  <Override PartName="/ppt/notesSlides/_rels/notesSlide21.xml.rels" ContentType="application/vnd.openxmlformats-package.relationships+xml"/>
  <Override PartName="/ppt/notesSlides/_rels/notesSlide44.xml.rels" ContentType="application/vnd.openxmlformats-package.relationships+xml"/>
  <Override PartName="/ppt/notesSlides/_rels/notesSlide22.xml.rels" ContentType="application/vnd.openxmlformats-package.relationships+xml"/>
  <Override PartName="/ppt/notesSlides/_rels/notesSlide23.xml.rels" ContentType="application/vnd.openxmlformats-package.relationships+xml"/>
  <Override PartName="/ppt/notesSlides/_rels/notesSlide24.xml.rels" ContentType="application/vnd.openxmlformats-package.relationships+xml"/>
  <Override PartName="/ppt/notesSlides/_rels/notesSlide25.xml.rels" ContentType="application/vnd.openxmlformats-package.relationships+xml"/>
  <Override PartName="/ppt/notesSlides/_rels/notesSlide26.xml.rels" ContentType="application/vnd.openxmlformats-package.relationships+xml"/>
  <Override PartName="/ppt/notesSlides/_rels/notesSlide27.xml.rels" ContentType="application/vnd.openxmlformats-package.relationships+xml"/>
  <Override PartName="/ppt/notesSlides/_rels/notesSlide28.xml.rels" ContentType="application/vnd.openxmlformats-package.relationships+xml"/>
  <Override PartName="/ppt/notesSlides/_rels/notesSlide29.xml.rels" ContentType="application/vnd.openxmlformats-package.relationships+xml"/>
  <Override PartName="/ppt/notesSlides/_rels/notesSlide30.xml.rels" ContentType="application/vnd.openxmlformats-package.relationships+xml"/>
  <Override PartName="/ppt/notesSlides/_rels/notesSlide31.xml.rels" ContentType="application/vnd.openxmlformats-package.relationships+xml"/>
  <Override PartName="/ppt/notesSlides/_rels/notesSlide40.xml.rels" ContentType="application/vnd.openxmlformats-package.relationships+xml"/>
  <Override PartName="/ppt/notesSlides/_rels/notesSlide41.xml.rels" ContentType="application/vnd.openxmlformats-package.relationships+xml"/>
  <Override PartName="/ppt/notesSlides/notesSlide22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32.xml" ContentType="application/vnd.openxmlformats-officedocument.presentationml.slide+xml"/>
  <Override PartName="/ppt/slides/slide11.xml" ContentType="application/vnd.openxmlformats-officedocument.presentationml.slide+xml"/>
  <Override PartName="/ppt/slides/slide33.xml" ContentType="application/vnd.openxmlformats-officedocument.presentationml.slide+xml"/>
  <Override PartName="/ppt/slides/slide12.xml" ContentType="application/vnd.openxmlformats-officedocument.presentationml.slide+xml"/>
  <Override PartName="/ppt/slides/slide34.xml" ContentType="application/vnd.openxmlformats-officedocument.presentationml.slide+xml"/>
  <Override PartName="/ppt/slides/slide13.xml" ContentType="application/vnd.openxmlformats-officedocument.presentationml.slide+xml"/>
  <Override PartName="/ppt/slides/slide35.xml" ContentType="application/vnd.openxmlformats-officedocument.presentationml.slide+xml"/>
  <Override PartName="/ppt/slides/slide14.xml" ContentType="application/vnd.openxmlformats-officedocument.presentationml.slide+xml"/>
  <Override PartName="/ppt/slides/slide36.xml" ContentType="application/vnd.openxmlformats-officedocument.presentationml.slide+xml"/>
  <Override PartName="/ppt/slides/slide15.xml" ContentType="application/vnd.openxmlformats-officedocument.presentationml.slide+xml"/>
  <Override PartName="/ppt/slides/slide37.xml" ContentType="application/vnd.openxmlformats-officedocument.presentationml.slide+xml"/>
  <Override PartName="/ppt/slides/slide16.xml" ContentType="application/vnd.openxmlformats-officedocument.presentationml.slide+xml"/>
  <Override PartName="/ppt/slides/slide38.xml" ContentType="application/vnd.openxmlformats-officedocument.presentationml.slide+xml"/>
  <Override PartName="/ppt/slides/slide17.xml" ContentType="application/vnd.openxmlformats-officedocument.presentationml.slide+xml"/>
  <Override PartName="/ppt/slides/slide39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42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32.xml.rels" ContentType="application/vnd.openxmlformats-package.relationships+xml"/>
  <Override PartName="/ppt/slides/_rels/slide10.xml.rels" ContentType="application/vnd.openxmlformats-package.relationships+xml"/>
  <Override PartName="/ppt/slides/_rels/slide33.xml.rels" ContentType="application/vnd.openxmlformats-package.relationships+xml"/>
  <Override PartName="/ppt/slides/_rels/slide11.xml.rels" ContentType="application/vnd.openxmlformats-package.relationships+xml"/>
  <Override PartName="/ppt/slides/_rels/slide34.xml.rels" ContentType="application/vnd.openxmlformats-package.relationships+xml"/>
  <Override PartName="/ppt/slides/_rels/slide12.xml.rels" ContentType="application/vnd.openxmlformats-package.relationships+xml"/>
  <Override PartName="/ppt/slides/_rels/slide35.xml.rels" ContentType="application/vnd.openxmlformats-package.relationships+xml"/>
  <Override PartName="/ppt/slides/_rels/slide13.xml.rels" ContentType="application/vnd.openxmlformats-package.relationships+xml"/>
  <Override PartName="/ppt/slides/_rels/slide36.xml.rels" ContentType="application/vnd.openxmlformats-package.relationships+xml"/>
  <Override PartName="/ppt/slides/_rels/slide14.xml.rels" ContentType="application/vnd.openxmlformats-package.relationships+xml"/>
  <Override PartName="/ppt/slides/_rels/slide37.xml.rels" ContentType="application/vnd.openxmlformats-package.relationships+xml"/>
  <Override PartName="/ppt/slides/_rels/slide15.xml.rels" ContentType="application/vnd.openxmlformats-package.relationships+xml"/>
  <Override PartName="/ppt/slides/_rels/slide38.xml.rels" ContentType="application/vnd.openxmlformats-package.relationships+xml"/>
  <Override PartName="/ppt/slides/_rels/slide16.xml.rels" ContentType="application/vnd.openxmlformats-package.relationships+xml"/>
  <Override PartName="/ppt/slides/_rels/slide39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42.xml.rels" ContentType="application/vnd.openxmlformats-package.relationships+xml"/>
  <Override PartName="/ppt/slides/_rels/slide20.xml.rels" ContentType="application/vnd.openxmlformats-package.relationships+xml"/>
  <Override PartName="/ppt/slides/_rels/slide43.xml.rels" ContentType="application/vnd.openxmlformats-package.relationships+xml"/>
  <Override PartName="/ppt/slides/_rels/slide21.xml.rels" ContentType="application/vnd.openxmlformats-package.relationships+xml"/>
  <Override PartName="/ppt/slides/_rels/slide44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24.xml.rels" ContentType="application/vnd.openxmlformats-package.relationships+xml"/>
  <Override PartName="/ppt/slides/_rels/slide25.xml.rels" ContentType="application/vnd.openxmlformats-package.relationships+xml"/>
  <Override PartName="/ppt/slides/_rels/slide26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40.xml.rels" ContentType="application/vnd.openxmlformats-package.relationships+xml"/>
  <Override PartName="/ppt/slides/_rels/slide41.xml.rels" ContentType="application/vnd.openxmlformats-package.relationships+xml"/>
  <Override PartName="/ppt/slides/slide21.xml" ContentType="application/vnd.openxmlformats-officedocument.presentationml.slide+xml"/>
  <Override PartName="/ppt/slides/slide43.xml" ContentType="application/vnd.openxmlformats-officedocument.presentationml.slide+xml"/>
  <Override PartName="/ppt/slides/slide22.xml" ContentType="application/vnd.openxmlformats-officedocument.presentationml.slide+xml"/>
  <Override PartName="/ppt/slides/slide44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media/image1.png" ContentType="image/png"/>
  <Override PartName="/ppt/media/image2.png" ContentType="image/png"/>
  <Override PartName="/ppt/media/image19.jpeg" ContentType="image/jpeg"/>
  <Override PartName="/ppt/media/image3.png" ContentType="image/png"/>
  <Override PartName="/ppt/media/image4.png" ContentType="image/png"/>
  <Override PartName="/ppt/media/image10.png" ContentType="image/png"/>
  <Override PartName="/ppt/media/image5.png" ContentType="image/png"/>
  <Override PartName="/ppt/media/image6.png" ContentType="image/png"/>
  <Override PartName="/ppt/media/image11.png" ContentType="image/png"/>
  <Override PartName="/ppt/media/image7.png" ContentType="image/png"/>
  <Override PartName="/ppt/media/image12.png" ContentType="image/png"/>
  <Override PartName="/ppt/media/image8.png" ContentType="image/png"/>
  <Override PartName="/ppt/media/image13.png" ContentType="image/png"/>
  <Override PartName="/ppt/media/image9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21.jpeg" ContentType="image/jpeg"/>
  <Override PartName="/ppt/media/image18.jpeg" ContentType="image/jpeg"/>
  <Override PartName="/ppt/media/image20.jpeg" ContentType="image/jpeg"/>
  <Override PartName="/ppt/media/image29.png" ContentType="image/png"/>
  <Override PartName="/ppt/media/image22.png" ContentType="image/png"/>
  <Override PartName="/ppt/media/image23.png" ContentType="image/png"/>
  <Override PartName="/ppt/media/image24.png" ContentType="image/png"/>
  <Override PartName="/ppt/media/image25.png" ContentType="image/png"/>
  <Override PartName="/ppt/media/image26.png" ContentType="image/png"/>
  <Override PartName="/ppt/media/image27.png" ContentType="image/png"/>
  <Override PartName="/ppt/media/image28.png" ContentType="image/png"/>
  <Override PartName="/ppt/_rels/presentation.xml.rels" ContentType="application/vnd.openxmlformats-package.relationships+xml"/>
  <Override PartName="/_rels/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</p:sldIdLst>
  <p:sldSz cx="12192000" cy="6858000"/>
  <p:notesSz cx="9940925" cy="6808788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40" Type="http://schemas.openxmlformats.org/officeDocument/2006/relationships/slide" Target="slides/slide36.xml"/><Relationship Id="rId41" Type="http://schemas.openxmlformats.org/officeDocument/2006/relationships/slide" Target="slides/slide37.xml"/><Relationship Id="rId42" Type="http://schemas.openxmlformats.org/officeDocument/2006/relationships/slide" Target="slides/slide38.xml"/><Relationship Id="rId43" Type="http://schemas.openxmlformats.org/officeDocument/2006/relationships/slide" Target="slides/slide39.xml"/><Relationship Id="rId44" Type="http://schemas.openxmlformats.org/officeDocument/2006/relationships/slide" Target="slides/slide40.xml"/><Relationship Id="rId45" Type="http://schemas.openxmlformats.org/officeDocument/2006/relationships/slide" Target="slides/slide41.xml"/><Relationship Id="rId46" Type="http://schemas.openxmlformats.org/officeDocument/2006/relationships/slide" Target="slides/slide42.xml"/><Relationship Id="rId47" Type="http://schemas.openxmlformats.org/officeDocument/2006/relationships/slide" Target="slides/slide43.xml"/><Relationship Id="rId48" Type="http://schemas.openxmlformats.org/officeDocument/2006/relationships/slide" Target="slides/slide44.xml"/><Relationship Id="rId49" Type="http://schemas.openxmlformats.org/officeDocument/2006/relationships/presProps" Target="presProps.xml"/>
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3AA0CE-83EF-4A20-961B-517D22D0402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8C73A0C-7BC7-4A0B-8D99-E75BBC22F81F}">
      <dgm:prSet phldrT="[Текст]" custT="1"/>
      <dgm:spPr/>
      <dgm:t>
        <a:bodyPr/>
        <a:lstStyle/>
        <a:p>
          <a:r>
            <a:rPr lang="ru-RU" sz="1600" dirty="0"/>
            <a:t>Физические лица обращаются в а\к подразделение</a:t>
          </a:r>
        </a:p>
      </dgm:t>
    </dgm:pt>
    <dgm:pt modelId="{8F3BE13D-9F01-4A3C-9193-02423E0DC548}" type="parTrans" cxnId="{0997CE54-34CA-4F87-8C6A-BC42F7DEA0E7}">
      <dgm:prSet/>
      <dgm:spPr/>
      <dgm:t>
        <a:bodyPr/>
        <a:lstStyle/>
        <a:p>
          <a:endParaRPr lang="ru-RU" sz="1600"/>
        </a:p>
      </dgm:t>
    </dgm:pt>
    <dgm:pt modelId="{9BEC38F5-3E54-443D-B0BA-5E8E3A499CC0}" type="sibTrans" cxnId="{0997CE54-34CA-4F87-8C6A-BC42F7DEA0E7}">
      <dgm:prSet/>
      <dgm:spPr/>
      <dgm:t>
        <a:bodyPr/>
        <a:lstStyle/>
        <a:p>
          <a:endParaRPr lang="ru-RU" sz="1600"/>
        </a:p>
      </dgm:t>
    </dgm:pt>
    <dgm:pt modelId="{249FD9B3-458C-49FB-BFE4-6C29A9168C1C}">
      <dgm:prSet phldrT="[Текст]" custT="1"/>
      <dgm:spPr/>
      <dgm:t>
        <a:bodyPr/>
        <a:lstStyle/>
        <a:p>
          <a:r>
            <a:rPr lang="ru-RU" sz="1600" dirty="0"/>
            <a:t>А\к подразделение ТО и подведомственной организации  – в а\к подразделения ЦА</a:t>
          </a:r>
        </a:p>
      </dgm:t>
    </dgm:pt>
    <dgm:pt modelId="{CF136048-D093-4F09-A0CD-18EF61AB1AF0}" type="parTrans" cxnId="{72555577-0E94-40F3-A8B2-BEE25B626C09}">
      <dgm:prSet/>
      <dgm:spPr/>
      <dgm:t>
        <a:bodyPr/>
        <a:lstStyle/>
        <a:p>
          <a:endParaRPr lang="ru-RU" sz="1600"/>
        </a:p>
      </dgm:t>
    </dgm:pt>
    <dgm:pt modelId="{DB743D9A-5386-4B5A-A625-DEF4116C915E}" type="sibTrans" cxnId="{72555577-0E94-40F3-A8B2-BEE25B626C09}">
      <dgm:prSet/>
      <dgm:spPr/>
      <dgm:t>
        <a:bodyPr/>
        <a:lstStyle/>
        <a:p>
          <a:endParaRPr lang="ru-RU" sz="1600"/>
        </a:p>
      </dgm:t>
    </dgm:pt>
    <dgm:pt modelId="{728724ED-729E-418E-83CA-2C9E39C8E486}">
      <dgm:prSet phldrT="[Текст]" custT="1"/>
      <dgm:spPr/>
      <dgm:t>
        <a:bodyPr/>
        <a:lstStyle/>
        <a:p>
          <a:r>
            <a:rPr lang="ru-RU" sz="1600" dirty="0"/>
            <a:t>А\к подразделения ЦА –    в Минтруд России</a:t>
          </a:r>
        </a:p>
      </dgm:t>
    </dgm:pt>
    <dgm:pt modelId="{0D21522C-4F9F-42AC-8B98-4F1A1E503648}" type="parTrans" cxnId="{5F29D889-921C-4333-8F8F-BF9FCBDA6DCA}">
      <dgm:prSet/>
      <dgm:spPr/>
      <dgm:t>
        <a:bodyPr/>
        <a:lstStyle/>
        <a:p>
          <a:endParaRPr lang="ru-RU" sz="1600"/>
        </a:p>
      </dgm:t>
    </dgm:pt>
    <dgm:pt modelId="{A3537F63-A828-4250-B661-A16E3C6B976E}" type="sibTrans" cxnId="{5F29D889-921C-4333-8F8F-BF9FCBDA6DCA}">
      <dgm:prSet/>
      <dgm:spPr/>
      <dgm:t>
        <a:bodyPr/>
        <a:lstStyle/>
        <a:p>
          <a:endParaRPr lang="ru-RU" sz="1600"/>
        </a:p>
      </dgm:t>
    </dgm:pt>
    <dgm:pt modelId="{3E0CEE11-56CD-4E35-8754-06B2CF996811}" type="pres">
      <dgm:prSet presAssocID="{F93AA0CE-83EF-4A20-961B-517D22D04022}" presName="Name0" presStyleCnt="0">
        <dgm:presLayoutVars>
          <dgm:dir/>
          <dgm:animLvl val="lvl"/>
          <dgm:resizeHandles val="exact"/>
        </dgm:presLayoutVars>
      </dgm:prSet>
      <dgm:spPr/>
    </dgm:pt>
    <dgm:pt modelId="{BA27E0A6-0B65-4F76-8901-51DA90B198FB}" type="pres">
      <dgm:prSet presAssocID="{D8C73A0C-7BC7-4A0B-8D99-E75BBC22F81F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D9722A-82FE-4495-ACCD-3CED8799A64B}" type="pres">
      <dgm:prSet presAssocID="{9BEC38F5-3E54-443D-B0BA-5E8E3A499CC0}" presName="parTxOnlySpace" presStyleCnt="0"/>
      <dgm:spPr/>
    </dgm:pt>
    <dgm:pt modelId="{4E5F5378-C163-4EE3-9BD2-AB3470CB680C}" type="pres">
      <dgm:prSet presAssocID="{249FD9B3-458C-49FB-BFE4-6C29A9168C1C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609BF4-901B-44B3-9989-5B87AB993E3C}" type="pres">
      <dgm:prSet presAssocID="{DB743D9A-5386-4B5A-A625-DEF4116C915E}" presName="parTxOnlySpace" presStyleCnt="0"/>
      <dgm:spPr/>
    </dgm:pt>
    <dgm:pt modelId="{9C1696CB-0D27-4CF9-9002-11062BB148C4}" type="pres">
      <dgm:prSet presAssocID="{728724ED-729E-418E-83CA-2C9E39C8E486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73FC7D7-3A3D-4340-AAF9-1B6FBA3C6ABD}" type="presOf" srcId="{728724ED-729E-418E-83CA-2C9E39C8E486}" destId="{9C1696CB-0D27-4CF9-9002-11062BB148C4}" srcOrd="0" destOrd="0" presId="urn:microsoft.com/office/officeart/2005/8/layout/chevron1"/>
    <dgm:cxn modelId="{72555577-0E94-40F3-A8B2-BEE25B626C09}" srcId="{F93AA0CE-83EF-4A20-961B-517D22D04022}" destId="{249FD9B3-458C-49FB-BFE4-6C29A9168C1C}" srcOrd="1" destOrd="0" parTransId="{CF136048-D093-4F09-A0CD-18EF61AB1AF0}" sibTransId="{DB743D9A-5386-4B5A-A625-DEF4116C915E}"/>
    <dgm:cxn modelId="{5F29D889-921C-4333-8F8F-BF9FCBDA6DCA}" srcId="{F93AA0CE-83EF-4A20-961B-517D22D04022}" destId="{728724ED-729E-418E-83CA-2C9E39C8E486}" srcOrd="2" destOrd="0" parTransId="{0D21522C-4F9F-42AC-8B98-4F1A1E503648}" sibTransId="{A3537F63-A828-4250-B661-A16E3C6B976E}"/>
    <dgm:cxn modelId="{802917FE-697D-448E-9B65-214E5A4B4B9A}" type="presOf" srcId="{F93AA0CE-83EF-4A20-961B-517D22D04022}" destId="{3E0CEE11-56CD-4E35-8754-06B2CF996811}" srcOrd="0" destOrd="0" presId="urn:microsoft.com/office/officeart/2005/8/layout/chevron1"/>
    <dgm:cxn modelId="{05CE1F4F-99D8-41DA-A093-31AB83C7D206}" type="presOf" srcId="{249FD9B3-458C-49FB-BFE4-6C29A9168C1C}" destId="{4E5F5378-C163-4EE3-9BD2-AB3470CB680C}" srcOrd="0" destOrd="0" presId="urn:microsoft.com/office/officeart/2005/8/layout/chevron1"/>
    <dgm:cxn modelId="{0997CE54-34CA-4F87-8C6A-BC42F7DEA0E7}" srcId="{F93AA0CE-83EF-4A20-961B-517D22D04022}" destId="{D8C73A0C-7BC7-4A0B-8D99-E75BBC22F81F}" srcOrd="0" destOrd="0" parTransId="{8F3BE13D-9F01-4A3C-9193-02423E0DC548}" sibTransId="{9BEC38F5-3E54-443D-B0BA-5E8E3A499CC0}"/>
    <dgm:cxn modelId="{4B635391-13C0-4A63-9FA1-03C175C23A68}" type="presOf" srcId="{D8C73A0C-7BC7-4A0B-8D99-E75BBC22F81F}" destId="{BA27E0A6-0B65-4F76-8901-51DA90B198FB}" srcOrd="0" destOrd="0" presId="urn:microsoft.com/office/officeart/2005/8/layout/chevron1"/>
    <dgm:cxn modelId="{18648123-365C-4CC0-917A-07E9294E4EA6}" type="presParOf" srcId="{3E0CEE11-56CD-4E35-8754-06B2CF996811}" destId="{BA27E0A6-0B65-4F76-8901-51DA90B198FB}" srcOrd="0" destOrd="0" presId="urn:microsoft.com/office/officeart/2005/8/layout/chevron1"/>
    <dgm:cxn modelId="{6E389150-AED1-4EA9-91DE-DAA8727F45CA}" type="presParOf" srcId="{3E0CEE11-56CD-4E35-8754-06B2CF996811}" destId="{58D9722A-82FE-4495-ACCD-3CED8799A64B}" srcOrd="1" destOrd="0" presId="urn:microsoft.com/office/officeart/2005/8/layout/chevron1"/>
    <dgm:cxn modelId="{F368B617-9D15-4935-90CD-F016967B0F17}" type="presParOf" srcId="{3E0CEE11-56CD-4E35-8754-06B2CF996811}" destId="{4E5F5378-C163-4EE3-9BD2-AB3470CB680C}" srcOrd="2" destOrd="0" presId="urn:microsoft.com/office/officeart/2005/8/layout/chevron1"/>
    <dgm:cxn modelId="{D94E8FB1-D8EA-48BC-9BE7-AEF5DD974B69}" type="presParOf" srcId="{3E0CEE11-56CD-4E35-8754-06B2CF996811}" destId="{2B609BF4-901B-44B3-9989-5B87AB993E3C}" srcOrd="3" destOrd="0" presId="urn:microsoft.com/office/officeart/2005/8/layout/chevron1"/>
    <dgm:cxn modelId="{66CF671C-26E1-4AF5-B87E-A4EE51BE5D4E}" type="presParOf" srcId="{3E0CEE11-56CD-4E35-8754-06B2CF996811}" destId="{9C1696CB-0D27-4CF9-9002-11062BB148C4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3AA0CE-83EF-4A20-961B-517D22D0402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8C73A0C-7BC7-4A0B-8D99-E75BBC22F81F}">
      <dgm:prSet phldrT="[Текст]" custT="1"/>
      <dgm:spPr/>
      <dgm:t>
        <a:bodyPr/>
        <a:lstStyle/>
        <a:p>
          <a:r>
            <a:rPr lang="ru-RU" sz="1600" dirty="0"/>
            <a:t>Физические лица обращаются в а\к подразделение органа</a:t>
          </a:r>
        </a:p>
      </dgm:t>
    </dgm:pt>
    <dgm:pt modelId="{8F3BE13D-9F01-4A3C-9193-02423E0DC548}" type="parTrans" cxnId="{0997CE54-34CA-4F87-8C6A-BC42F7DEA0E7}">
      <dgm:prSet/>
      <dgm:spPr/>
      <dgm:t>
        <a:bodyPr/>
        <a:lstStyle/>
        <a:p>
          <a:endParaRPr lang="ru-RU"/>
        </a:p>
      </dgm:t>
    </dgm:pt>
    <dgm:pt modelId="{9BEC38F5-3E54-443D-B0BA-5E8E3A499CC0}" type="sibTrans" cxnId="{0997CE54-34CA-4F87-8C6A-BC42F7DEA0E7}">
      <dgm:prSet/>
      <dgm:spPr/>
      <dgm:t>
        <a:bodyPr/>
        <a:lstStyle/>
        <a:p>
          <a:endParaRPr lang="ru-RU"/>
        </a:p>
      </dgm:t>
    </dgm:pt>
    <dgm:pt modelId="{249FD9B3-458C-49FB-BFE4-6C29A9168C1C}">
      <dgm:prSet phldrT="[Текст]" custT="1"/>
      <dgm:spPr/>
      <dgm:t>
        <a:bodyPr/>
        <a:lstStyle/>
        <a:p>
          <a:r>
            <a:rPr lang="ru-RU" sz="1600" dirty="0"/>
            <a:t>А\к подразделение </a:t>
          </a:r>
          <a:r>
            <a:rPr lang="ru-RU" sz="1600" dirty="0" err="1"/>
            <a:t>рег</a:t>
          </a:r>
          <a:r>
            <a:rPr lang="en-GB" sz="1600" dirty="0"/>
            <a:t>.</a:t>
          </a:r>
          <a:r>
            <a:rPr lang="ru-RU" sz="1600" dirty="0"/>
            <a:t> (</a:t>
          </a:r>
          <a:r>
            <a:rPr lang="ru-RU" sz="1600" dirty="0" err="1"/>
            <a:t>мун</a:t>
          </a:r>
          <a:r>
            <a:rPr lang="en-GB" sz="1600" dirty="0"/>
            <a:t>.</a:t>
          </a:r>
          <a:r>
            <a:rPr lang="ru-RU" sz="1600" dirty="0"/>
            <a:t>) органа</a:t>
          </a:r>
          <a:r>
            <a:rPr lang="en-GB" sz="1600" dirty="0"/>
            <a:t> </a:t>
          </a:r>
          <a:r>
            <a:rPr lang="ru-RU" sz="1600" dirty="0"/>
            <a:t>– в а\к орган субъекта Российской Федерации</a:t>
          </a:r>
        </a:p>
      </dgm:t>
    </dgm:pt>
    <dgm:pt modelId="{CF136048-D093-4F09-A0CD-18EF61AB1AF0}" type="parTrans" cxnId="{72555577-0E94-40F3-A8B2-BEE25B626C09}">
      <dgm:prSet/>
      <dgm:spPr/>
      <dgm:t>
        <a:bodyPr/>
        <a:lstStyle/>
        <a:p>
          <a:endParaRPr lang="ru-RU"/>
        </a:p>
      </dgm:t>
    </dgm:pt>
    <dgm:pt modelId="{DB743D9A-5386-4B5A-A625-DEF4116C915E}" type="sibTrans" cxnId="{72555577-0E94-40F3-A8B2-BEE25B626C09}">
      <dgm:prSet/>
      <dgm:spPr/>
      <dgm:t>
        <a:bodyPr/>
        <a:lstStyle/>
        <a:p>
          <a:endParaRPr lang="ru-RU"/>
        </a:p>
      </dgm:t>
    </dgm:pt>
    <dgm:pt modelId="{728724ED-729E-418E-83CA-2C9E39C8E486}">
      <dgm:prSet phldrT="[Текст]" custT="1"/>
      <dgm:spPr/>
      <dgm:t>
        <a:bodyPr/>
        <a:lstStyle/>
        <a:p>
          <a:r>
            <a:rPr lang="ru-RU" sz="1600" dirty="0"/>
            <a:t>А\к орган субъекта Российской Федерации – </a:t>
          </a:r>
          <a:br>
            <a:rPr lang="ru-RU" sz="1600" dirty="0"/>
          </a:br>
          <a:r>
            <a:rPr lang="ru-RU" sz="1600" dirty="0"/>
            <a:t>в Минтруд России</a:t>
          </a:r>
        </a:p>
      </dgm:t>
    </dgm:pt>
    <dgm:pt modelId="{0D21522C-4F9F-42AC-8B98-4F1A1E503648}" type="parTrans" cxnId="{5F29D889-921C-4333-8F8F-BF9FCBDA6DCA}">
      <dgm:prSet/>
      <dgm:spPr/>
      <dgm:t>
        <a:bodyPr/>
        <a:lstStyle/>
        <a:p>
          <a:endParaRPr lang="ru-RU"/>
        </a:p>
      </dgm:t>
    </dgm:pt>
    <dgm:pt modelId="{A3537F63-A828-4250-B661-A16E3C6B976E}" type="sibTrans" cxnId="{5F29D889-921C-4333-8F8F-BF9FCBDA6DCA}">
      <dgm:prSet/>
      <dgm:spPr/>
      <dgm:t>
        <a:bodyPr/>
        <a:lstStyle/>
        <a:p>
          <a:endParaRPr lang="ru-RU"/>
        </a:p>
      </dgm:t>
    </dgm:pt>
    <dgm:pt modelId="{3E0CEE11-56CD-4E35-8754-06B2CF996811}" type="pres">
      <dgm:prSet presAssocID="{F93AA0CE-83EF-4A20-961B-517D22D04022}" presName="Name0" presStyleCnt="0">
        <dgm:presLayoutVars>
          <dgm:dir/>
          <dgm:animLvl val="lvl"/>
          <dgm:resizeHandles val="exact"/>
        </dgm:presLayoutVars>
      </dgm:prSet>
      <dgm:spPr/>
    </dgm:pt>
    <dgm:pt modelId="{BA27E0A6-0B65-4F76-8901-51DA90B198FB}" type="pres">
      <dgm:prSet presAssocID="{D8C73A0C-7BC7-4A0B-8D99-E75BBC22F81F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D9722A-82FE-4495-ACCD-3CED8799A64B}" type="pres">
      <dgm:prSet presAssocID="{9BEC38F5-3E54-443D-B0BA-5E8E3A499CC0}" presName="parTxOnlySpace" presStyleCnt="0"/>
      <dgm:spPr/>
    </dgm:pt>
    <dgm:pt modelId="{4E5F5378-C163-4EE3-9BD2-AB3470CB680C}" type="pres">
      <dgm:prSet presAssocID="{249FD9B3-458C-49FB-BFE4-6C29A9168C1C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609BF4-901B-44B3-9989-5B87AB993E3C}" type="pres">
      <dgm:prSet presAssocID="{DB743D9A-5386-4B5A-A625-DEF4116C915E}" presName="parTxOnlySpace" presStyleCnt="0"/>
      <dgm:spPr/>
    </dgm:pt>
    <dgm:pt modelId="{9C1696CB-0D27-4CF9-9002-11062BB148C4}" type="pres">
      <dgm:prSet presAssocID="{728724ED-729E-418E-83CA-2C9E39C8E486}" presName="parTxOnly" presStyleLbl="node1" presStyleIdx="2" presStyleCnt="3" custLinFactNeighborY="88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93661A1-E582-4DC0-BD93-F9D460282177}" type="presOf" srcId="{F93AA0CE-83EF-4A20-961B-517D22D04022}" destId="{3E0CEE11-56CD-4E35-8754-06B2CF996811}" srcOrd="0" destOrd="0" presId="urn:microsoft.com/office/officeart/2005/8/layout/chevron1"/>
    <dgm:cxn modelId="{DA998CB3-1BA4-4528-ADE9-AA55049D3D65}" type="presOf" srcId="{728724ED-729E-418E-83CA-2C9E39C8E486}" destId="{9C1696CB-0D27-4CF9-9002-11062BB148C4}" srcOrd="0" destOrd="0" presId="urn:microsoft.com/office/officeart/2005/8/layout/chevron1"/>
    <dgm:cxn modelId="{72555577-0E94-40F3-A8B2-BEE25B626C09}" srcId="{F93AA0CE-83EF-4A20-961B-517D22D04022}" destId="{249FD9B3-458C-49FB-BFE4-6C29A9168C1C}" srcOrd="1" destOrd="0" parTransId="{CF136048-D093-4F09-A0CD-18EF61AB1AF0}" sibTransId="{DB743D9A-5386-4B5A-A625-DEF4116C915E}"/>
    <dgm:cxn modelId="{5F29D889-921C-4333-8F8F-BF9FCBDA6DCA}" srcId="{F93AA0CE-83EF-4A20-961B-517D22D04022}" destId="{728724ED-729E-418E-83CA-2C9E39C8E486}" srcOrd="2" destOrd="0" parTransId="{0D21522C-4F9F-42AC-8B98-4F1A1E503648}" sibTransId="{A3537F63-A828-4250-B661-A16E3C6B976E}"/>
    <dgm:cxn modelId="{667BE906-6537-47B3-996C-AF2F021AD7B6}" type="presOf" srcId="{249FD9B3-458C-49FB-BFE4-6C29A9168C1C}" destId="{4E5F5378-C163-4EE3-9BD2-AB3470CB680C}" srcOrd="0" destOrd="0" presId="urn:microsoft.com/office/officeart/2005/8/layout/chevron1"/>
    <dgm:cxn modelId="{C4636E71-85B5-4206-B59A-8CC61021D858}" type="presOf" srcId="{D8C73A0C-7BC7-4A0B-8D99-E75BBC22F81F}" destId="{BA27E0A6-0B65-4F76-8901-51DA90B198FB}" srcOrd="0" destOrd="0" presId="urn:microsoft.com/office/officeart/2005/8/layout/chevron1"/>
    <dgm:cxn modelId="{0997CE54-34CA-4F87-8C6A-BC42F7DEA0E7}" srcId="{F93AA0CE-83EF-4A20-961B-517D22D04022}" destId="{D8C73A0C-7BC7-4A0B-8D99-E75BBC22F81F}" srcOrd="0" destOrd="0" parTransId="{8F3BE13D-9F01-4A3C-9193-02423E0DC548}" sibTransId="{9BEC38F5-3E54-443D-B0BA-5E8E3A499CC0}"/>
    <dgm:cxn modelId="{33A1317E-E6A5-4C49-8DB2-60234C907D64}" type="presParOf" srcId="{3E0CEE11-56CD-4E35-8754-06B2CF996811}" destId="{BA27E0A6-0B65-4F76-8901-51DA90B198FB}" srcOrd="0" destOrd="0" presId="urn:microsoft.com/office/officeart/2005/8/layout/chevron1"/>
    <dgm:cxn modelId="{6783C97D-183C-4248-AEFD-CC79E8060C8A}" type="presParOf" srcId="{3E0CEE11-56CD-4E35-8754-06B2CF996811}" destId="{58D9722A-82FE-4495-ACCD-3CED8799A64B}" srcOrd="1" destOrd="0" presId="urn:microsoft.com/office/officeart/2005/8/layout/chevron1"/>
    <dgm:cxn modelId="{981ECD4D-3063-4F7C-8D3D-6A578AA07CCE}" type="presParOf" srcId="{3E0CEE11-56CD-4E35-8754-06B2CF996811}" destId="{4E5F5378-C163-4EE3-9BD2-AB3470CB680C}" srcOrd="2" destOrd="0" presId="urn:microsoft.com/office/officeart/2005/8/layout/chevron1"/>
    <dgm:cxn modelId="{A6F733C3-ECC5-4598-8B0F-7CCC0B1C41D6}" type="presParOf" srcId="{3E0CEE11-56CD-4E35-8754-06B2CF996811}" destId="{2B609BF4-901B-44B3-9989-5B87AB993E3C}" srcOrd="3" destOrd="0" presId="urn:microsoft.com/office/officeart/2005/8/layout/chevron1"/>
    <dgm:cxn modelId="{A136F83C-28A2-4974-BEC2-3966C6249FB9}" type="presParOf" srcId="{3E0CEE11-56CD-4E35-8754-06B2CF996811}" destId="{9C1696CB-0D27-4CF9-9002-11062BB148C4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Для перемещения страницы щёлкните мышью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Для правки формата примечаний щёлкните мышью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&lt;верхний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dt" idx="7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ftr" idx="8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7" name="PlaceHolder 6"/>
          <p:cNvSpPr>
            <a:spLocks noGrp="1"/>
          </p:cNvSpPr>
          <p:nvPr>
            <p:ph type="sldNum" idx="9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20F6B9FB-22C6-4E86-BA8A-4C6F58E2E106}" type="slidenum"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
</Relationships>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
</Relationships>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
</Relationships>
</file>

<file path=ppt/notesSlides/_rels/notesSlide19.xml.rels><?xml version="1.0" encoding="UTF-8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20.xml.rels><?xml version="1.0" encoding="UTF-8"?>
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
</Relationships>
</file>

<file path=ppt/notesSlides/_rels/notesSlide21.xml.rels><?xml version="1.0" encoding="UTF-8"?>
<Relationships xmlns="http://schemas.openxmlformats.org/package/2006/relationships"><Relationship Id="rId1" Type="http://schemas.openxmlformats.org/officeDocument/2006/relationships/slide" Target="../slides/slide21.xml"/><Relationship Id="rId2" Type="http://schemas.openxmlformats.org/officeDocument/2006/relationships/notesMaster" Target="../notesMasters/notesMaster1.xml"/>
</Relationships>
</file>

<file path=ppt/notesSlides/_rels/notesSlide22.xml.rels><?xml version="1.0" encoding="UTF-8"?>
<Relationships xmlns="http://schemas.openxmlformats.org/package/2006/relationships"><Relationship Id="rId1" Type="http://schemas.openxmlformats.org/officeDocument/2006/relationships/slide" Target="../slides/slide22.xml"/><Relationship Id="rId2" Type="http://schemas.openxmlformats.org/officeDocument/2006/relationships/notesMaster" Target="../notesMasters/notesMaster1.xml"/>
</Relationships>
</file>

<file path=ppt/notesSlides/_rels/notesSlide23.xml.rels><?xml version="1.0" encoding="UTF-8"?>
<Relationships xmlns="http://schemas.openxmlformats.org/package/2006/relationships"><Relationship Id="rId1" Type="http://schemas.openxmlformats.org/officeDocument/2006/relationships/slide" Target="../slides/slide23.xml"/><Relationship Id="rId2" Type="http://schemas.openxmlformats.org/officeDocument/2006/relationships/notesMaster" Target="../notesMasters/notesMaster1.xml"/>
</Relationships>
</file>

<file path=ppt/notesSlides/_rels/notesSlide24.xml.rels><?xml version="1.0" encoding="UTF-8"?>
<Relationships xmlns="http://schemas.openxmlformats.org/package/2006/relationships"><Relationship Id="rId1" Type="http://schemas.openxmlformats.org/officeDocument/2006/relationships/slide" Target="../slides/slide24.xml"/><Relationship Id="rId2" Type="http://schemas.openxmlformats.org/officeDocument/2006/relationships/notesMaster" Target="../notesMasters/notesMaster1.xml"/>
</Relationships>
</file>

<file path=ppt/notesSlides/_rels/notesSlide25.xml.rels><?xml version="1.0" encoding="UTF-8"?>
<Relationships xmlns="http://schemas.openxmlformats.org/package/2006/relationships"><Relationship Id="rId1" Type="http://schemas.openxmlformats.org/officeDocument/2006/relationships/slide" Target="../slides/slide25.xml"/><Relationship Id="rId2" Type="http://schemas.openxmlformats.org/officeDocument/2006/relationships/notesMaster" Target="../notesMasters/notesMaster1.xml"/>
</Relationships>
</file>

<file path=ppt/notesSlides/_rels/notesSlide26.xml.rels><?xml version="1.0" encoding="UTF-8"?>
<Relationships xmlns="http://schemas.openxmlformats.org/package/2006/relationships"><Relationship Id="rId1" Type="http://schemas.openxmlformats.org/officeDocument/2006/relationships/slide" Target="../slides/slide26.xml"/><Relationship Id="rId2" Type="http://schemas.openxmlformats.org/officeDocument/2006/relationships/notesMaster" Target="../notesMasters/notesMaster1.xml"/>
</Relationships>
</file>

<file path=ppt/notesSlides/_rels/notesSlide27.xml.rels><?xml version="1.0" encoding="UTF-8"?>
<Relationships xmlns="http://schemas.openxmlformats.org/package/2006/relationships"><Relationship Id="rId1" Type="http://schemas.openxmlformats.org/officeDocument/2006/relationships/slide" Target="../slides/slide27.xml"/><Relationship Id="rId2" Type="http://schemas.openxmlformats.org/officeDocument/2006/relationships/notesMaster" Target="../notesMasters/notesMaster1.xml"/>
</Relationships>
</file>

<file path=ppt/notesSlides/_rels/notesSlide28.xml.rels><?xml version="1.0" encoding="UTF-8"?>
<Relationships xmlns="http://schemas.openxmlformats.org/package/2006/relationships"><Relationship Id="rId1" Type="http://schemas.openxmlformats.org/officeDocument/2006/relationships/slide" Target="../slides/slide28.xml"/><Relationship Id="rId2" Type="http://schemas.openxmlformats.org/officeDocument/2006/relationships/notesMaster" Target="../notesMasters/notesMaster1.xml"/>
</Relationships>
</file>

<file path=ppt/notesSlides/_rels/notesSlide29.xml.rels><?xml version="1.0" encoding="UTF-8"?>
<Relationships xmlns="http://schemas.openxmlformats.org/package/2006/relationships"><Relationship Id="rId1" Type="http://schemas.openxmlformats.org/officeDocument/2006/relationships/slide" Target="../slides/slide29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30.xml.rels><?xml version="1.0" encoding="UTF-8"?>
<Relationships xmlns="http://schemas.openxmlformats.org/package/2006/relationships"><Relationship Id="rId1" Type="http://schemas.openxmlformats.org/officeDocument/2006/relationships/slide" Target="../slides/slide30.xml"/><Relationship Id="rId2" Type="http://schemas.openxmlformats.org/officeDocument/2006/relationships/notesMaster" Target="../notesMasters/notesMaster1.xml"/>
</Relationships>
</file>

<file path=ppt/notesSlides/_rels/notesSlide31.xml.rels><?xml version="1.0" encoding="UTF-8"?>
<Relationships xmlns="http://schemas.openxmlformats.org/package/2006/relationships"><Relationship Id="rId1" Type="http://schemas.openxmlformats.org/officeDocument/2006/relationships/slide" Target="../slides/slide31.xml"/><Relationship Id="rId2" Type="http://schemas.openxmlformats.org/officeDocument/2006/relationships/notesMaster" Target="../notesMasters/notesMaster1.xml"/>
</Relationships>
</file>

<file path=ppt/notesSlides/_rels/notesSlide32.xml.rels><?xml version="1.0" encoding="UTF-8"?>
<Relationships xmlns="http://schemas.openxmlformats.org/package/2006/relationships"><Relationship Id="rId1" Type="http://schemas.openxmlformats.org/officeDocument/2006/relationships/slide" Target="../slides/slide32.xml"/><Relationship Id="rId2" Type="http://schemas.openxmlformats.org/officeDocument/2006/relationships/notesMaster" Target="../notesMasters/notesMaster1.xml"/>
</Relationships>
</file>

<file path=ppt/notesSlides/_rels/notesSlide33.xml.rels><?xml version="1.0" encoding="UTF-8"?>
<Relationships xmlns="http://schemas.openxmlformats.org/package/2006/relationships"><Relationship Id="rId1" Type="http://schemas.openxmlformats.org/officeDocument/2006/relationships/slide" Target="../slides/slide33.xml"/><Relationship Id="rId2" Type="http://schemas.openxmlformats.org/officeDocument/2006/relationships/notesMaster" Target="../notesMasters/notesMaster1.xml"/>
</Relationships>
</file>

<file path=ppt/notesSlides/_rels/notesSlide34.xml.rels><?xml version="1.0" encoding="UTF-8"?>
<Relationships xmlns="http://schemas.openxmlformats.org/package/2006/relationships"><Relationship Id="rId1" Type="http://schemas.openxmlformats.org/officeDocument/2006/relationships/slide" Target="../slides/slide34.xml"/><Relationship Id="rId2" Type="http://schemas.openxmlformats.org/officeDocument/2006/relationships/notesMaster" Target="../notesMasters/notesMaster1.xml"/>
</Relationships>
</file>

<file path=ppt/notesSlides/_rels/notesSlide35.xml.rels><?xml version="1.0" encoding="UTF-8"?>
<Relationships xmlns="http://schemas.openxmlformats.org/package/2006/relationships"><Relationship Id="rId1" Type="http://schemas.openxmlformats.org/officeDocument/2006/relationships/slide" Target="../slides/slide35.xml"/><Relationship Id="rId2" Type="http://schemas.openxmlformats.org/officeDocument/2006/relationships/notesMaster" Target="../notesMasters/notesMaster1.xml"/>
</Relationships>
</file>

<file path=ppt/notesSlides/_rels/notesSlide36.xml.rels><?xml version="1.0" encoding="UTF-8"?>
<Relationships xmlns="http://schemas.openxmlformats.org/package/2006/relationships"><Relationship Id="rId1" Type="http://schemas.openxmlformats.org/officeDocument/2006/relationships/slide" Target="../slides/slide36.xml"/><Relationship Id="rId2" Type="http://schemas.openxmlformats.org/officeDocument/2006/relationships/notesMaster" Target="../notesMasters/notesMaster1.xml"/>
</Relationships>
</file>

<file path=ppt/notesSlides/_rels/notesSlide37.xml.rels><?xml version="1.0" encoding="UTF-8"?>
<Relationships xmlns="http://schemas.openxmlformats.org/package/2006/relationships"><Relationship Id="rId1" Type="http://schemas.openxmlformats.org/officeDocument/2006/relationships/slide" Target="../slides/slide37.xml"/><Relationship Id="rId2" Type="http://schemas.openxmlformats.org/officeDocument/2006/relationships/notesMaster" Target="../notesMasters/notesMaster1.xml"/>
</Relationships>
</file>

<file path=ppt/notesSlides/_rels/notesSlide38.xml.rels><?xml version="1.0" encoding="UTF-8"?>
<Relationships xmlns="http://schemas.openxmlformats.org/package/2006/relationships"><Relationship Id="rId1" Type="http://schemas.openxmlformats.org/officeDocument/2006/relationships/slide" Target="../slides/slide38.xml"/><Relationship Id="rId2" Type="http://schemas.openxmlformats.org/officeDocument/2006/relationships/notesMaster" Target="../notesMasters/notesMaster1.xml"/>
</Relationships>
</file>

<file path=ppt/notesSlides/_rels/notesSlide39.xml.rels><?xml version="1.0" encoding="UTF-8"?>
<Relationships xmlns="http://schemas.openxmlformats.org/package/2006/relationships"><Relationship Id="rId1" Type="http://schemas.openxmlformats.org/officeDocument/2006/relationships/slide" Target="../slides/slide39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40.xml.rels><?xml version="1.0" encoding="UTF-8"?>
<Relationships xmlns="http://schemas.openxmlformats.org/package/2006/relationships"><Relationship Id="rId1" Type="http://schemas.openxmlformats.org/officeDocument/2006/relationships/slide" Target="../slides/slide40.xml"/><Relationship Id="rId2" Type="http://schemas.openxmlformats.org/officeDocument/2006/relationships/notesMaster" Target="../notesMasters/notesMaster1.xml"/>
</Relationships>
</file>

<file path=ppt/notesSlides/_rels/notesSlide41.xml.rels><?xml version="1.0" encoding="UTF-8"?>
<Relationships xmlns="http://schemas.openxmlformats.org/package/2006/relationships"><Relationship Id="rId1" Type="http://schemas.openxmlformats.org/officeDocument/2006/relationships/slide" Target="../slides/slide41.xml"/><Relationship Id="rId2" Type="http://schemas.openxmlformats.org/officeDocument/2006/relationships/notesMaster" Target="../notesMasters/notesMaster1.xml"/>
</Relationships>
</file>

<file path=ppt/notesSlides/_rels/notesSlide42.xml.rels><?xml version="1.0" encoding="UTF-8"?>
<Relationships xmlns="http://schemas.openxmlformats.org/package/2006/relationships"><Relationship Id="rId1" Type="http://schemas.openxmlformats.org/officeDocument/2006/relationships/slide" Target="../slides/slide42.xml"/><Relationship Id="rId2" Type="http://schemas.openxmlformats.org/officeDocument/2006/relationships/notesMaster" Target="../notesMasters/notesMaster1.xml"/>
</Relationships>
</file>

<file path=ppt/notesSlides/_rels/notesSlide43.xml.rels><?xml version="1.0" encoding="UTF-8"?>
<Relationships xmlns="http://schemas.openxmlformats.org/package/2006/relationships"><Relationship Id="rId1" Type="http://schemas.openxmlformats.org/officeDocument/2006/relationships/slide" Target="../slides/slide43.xml"/><Relationship Id="rId2" Type="http://schemas.openxmlformats.org/officeDocument/2006/relationships/notesMaster" Target="../notesMasters/notesMaster1.xml"/>
</Relationships>
</file>

<file path=ppt/notesSlides/_rels/notesSlide44.xml.rels><?xml version="1.0" encoding="UTF-8"?>
<Relationships xmlns="http://schemas.openxmlformats.org/package/2006/relationships"><Relationship Id="rId1" Type="http://schemas.openxmlformats.org/officeDocument/2006/relationships/slide" Target="../slides/slide4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PlaceHolder 1"/>
          <p:cNvSpPr>
            <a:spLocks noGrp="1"/>
          </p:cNvSpPr>
          <p:nvPr>
            <p:ph type="sldImg"/>
          </p:nvPr>
        </p:nvSpPr>
        <p:spPr>
          <a:xfrm>
            <a:off x="5684760" y="633240"/>
            <a:ext cx="3038040" cy="1709280"/>
          </a:xfrm>
          <a:prstGeom prst="rect">
            <a:avLst/>
          </a:prstGeom>
          <a:ln w="0">
            <a:noFill/>
          </a:ln>
        </p:spPr>
      </p:sp>
      <p:sp>
        <p:nvSpPr>
          <p:cNvPr id="713" name="PlaceHolder 2"/>
          <p:cNvSpPr>
            <a:spLocks noGrp="1"/>
          </p:cNvSpPr>
          <p:nvPr>
            <p:ph type="body"/>
          </p:nvPr>
        </p:nvSpPr>
        <p:spPr>
          <a:xfrm>
            <a:off x="993960" y="3276720"/>
            <a:ext cx="7952400" cy="2680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216000" indent="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4" name="PlaceHolder 3"/>
          <p:cNvSpPr>
            <a:spLocks noGrp="1"/>
          </p:cNvSpPr>
          <p:nvPr>
            <p:ph type="sldNum" idx="52"/>
          </p:nvPr>
        </p:nvSpPr>
        <p:spPr>
          <a:xfrm>
            <a:off x="5630760" y="6467040"/>
            <a:ext cx="4307400" cy="341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561FCD02-EF10-4D59-AD61-C37910C12FB9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PlaceHolder 1"/>
          <p:cNvSpPr>
            <a:spLocks noGrp="1"/>
          </p:cNvSpPr>
          <p:nvPr>
            <p:ph type="sldImg"/>
          </p:nvPr>
        </p:nvSpPr>
        <p:spPr>
          <a:xfrm>
            <a:off x="2927520" y="851040"/>
            <a:ext cx="4086000" cy="2298240"/>
          </a:xfrm>
          <a:prstGeom prst="rect">
            <a:avLst/>
          </a:prstGeom>
          <a:ln w="0">
            <a:noFill/>
          </a:ln>
        </p:spPr>
      </p:sp>
      <p:sp>
        <p:nvSpPr>
          <p:cNvPr id="740" name="PlaceHolder 2"/>
          <p:cNvSpPr>
            <a:spLocks noGrp="1"/>
          </p:cNvSpPr>
          <p:nvPr>
            <p:ph type="body"/>
          </p:nvPr>
        </p:nvSpPr>
        <p:spPr>
          <a:xfrm>
            <a:off x="993960" y="3276720"/>
            <a:ext cx="7952400" cy="2680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16000" indent="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1" name="PlaceHolder 3"/>
          <p:cNvSpPr>
            <a:spLocks noGrp="1"/>
          </p:cNvSpPr>
          <p:nvPr>
            <p:ph type="sldNum" idx="61"/>
          </p:nvPr>
        </p:nvSpPr>
        <p:spPr>
          <a:xfrm>
            <a:off x="5630760" y="6467040"/>
            <a:ext cx="4307400" cy="341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6E0CF7B5-920D-402C-ACB0-39FC4A0740BC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PlaceHolder 1"/>
          <p:cNvSpPr>
            <a:spLocks noGrp="1"/>
          </p:cNvSpPr>
          <p:nvPr>
            <p:ph type="sldImg"/>
          </p:nvPr>
        </p:nvSpPr>
        <p:spPr>
          <a:xfrm>
            <a:off x="5624640" y="638280"/>
            <a:ext cx="3060360" cy="1720440"/>
          </a:xfrm>
          <a:prstGeom prst="rect">
            <a:avLst/>
          </a:prstGeom>
          <a:ln w="0">
            <a:noFill/>
          </a:ln>
        </p:spPr>
      </p:sp>
      <p:sp>
        <p:nvSpPr>
          <p:cNvPr id="743" name="PlaceHolder 2"/>
          <p:cNvSpPr>
            <a:spLocks noGrp="1"/>
          </p:cNvSpPr>
          <p:nvPr>
            <p:ph type="body"/>
          </p:nvPr>
        </p:nvSpPr>
        <p:spPr>
          <a:xfrm>
            <a:off x="993960" y="3276720"/>
            <a:ext cx="7952400" cy="2680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16000" indent="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4" name="PlaceHolder 3"/>
          <p:cNvSpPr>
            <a:spLocks noGrp="1"/>
          </p:cNvSpPr>
          <p:nvPr>
            <p:ph type="sldNum" idx="62"/>
          </p:nvPr>
        </p:nvSpPr>
        <p:spPr>
          <a:xfrm>
            <a:off x="5630760" y="6467040"/>
            <a:ext cx="4307400" cy="341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CA9C8E5A-E777-46E3-9873-452E7020C86B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PlaceHolder 1"/>
          <p:cNvSpPr>
            <a:spLocks noGrp="1"/>
          </p:cNvSpPr>
          <p:nvPr>
            <p:ph type="sldImg"/>
          </p:nvPr>
        </p:nvSpPr>
        <p:spPr>
          <a:xfrm>
            <a:off x="5624640" y="638280"/>
            <a:ext cx="3060360" cy="1720440"/>
          </a:xfrm>
          <a:prstGeom prst="rect">
            <a:avLst/>
          </a:prstGeom>
          <a:ln w="0">
            <a:noFill/>
          </a:ln>
        </p:spPr>
      </p:sp>
      <p:sp>
        <p:nvSpPr>
          <p:cNvPr id="746" name="PlaceHolder 2"/>
          <p:cNvSpPr>
            <a:spLocks noGrp="1"/>
          </p:cNvSpPr>
          <p:nvPr>
            <p:ph type="body"/>
          </p:nvPr>
        </p:nvSpPr>
        <p:spPr>
          <a:xfrm>
            <a:off x="993960" y="3276720"/>
            <a:ext cx="7952400" cy="2680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16000" indent="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7" name="PlaceHolder 3"/>
          <p:cNvSpPr>
            <a:spLocks noGrp="1"/>
          </p:cNvSpPr>
          <p:nvPr>
            <p:ph type="sldNum" idx="63"/>
          </p:nvPr>
        </p:nvSpPr>
        <p:spPr>
          <a:xfrm>
            <a:off x="5630760" y="6467040"/>
            <a:ext cx="4307400" cy="341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604D46FA-72D8-4BC7-BD23-DAA148D0933B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PlaceHolder 1"/>
          <p:cNvSpPr>
            <a:spLocks noGrp="1"/>
          </p:cNvSpPr>
          <p:nvPr>
            <p:ph type="sldImg"/>
          </p:nvPr>
        </p:nvSpPr>
        <p:spPr>
          <a:xfrm>
            <a:off x="5624640" y="638280"/>
            <a:ext cx="3060360" cy="1720440"/>
          </a:xfrm>
          <a:prstGeom prst="rect">
            <a:avLst/>
          </a:prstGeom>
          <a:ln w="0">
            <a:noFill/>
          </a:ln>
        </p:spPr>
      </p:sp>
      <p:sp>
        <p:nvSpPr>
          <p:cNvPr id="749" name="PlaceHolder 2"/>
          <p:cNvSpPr>
            <a:spLocks noGrp="1"/>
          </p:cNvSpPr>
          <p:nvPr>
            <p:ph type="body"/>
          </p:nvPr>
        </p:nvSpPr>
        <p:spPr>
          <a:xfrm>
            <a:off x="993960" y="3276720"/>
            <a:ext cx="7952400" cy="2680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16000" indent="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0" name="PlaceHolder 3"/>
          <p:cNvSpPr>
            <a:spLocks noGrp="1"/>
          </p:cNvSpPr>
          <p:nvPr>
            <p:ph type="sldNum" idx="64"/>
          </p:nvPr>
        </p:nvSpPr>
        <p:spPr>
          <a:xfrm>
            <a:off x="5630760" y="6467040"/>
            <a:ext cx="4307400" cy="341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7A1CB3D1-3784-49B7-826E-B4FF47A27C32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PlaceHolder 1"/>
          <p:cNvSpPr>
            <a:spLocks noGrp="1"/>
          </p:cNvSpPr>
          <p:nvPr>
            <p:ph type="sldImg"/>
          </p:nvPr>
        </p:nvSpPr>
        <p:spPr>
          <a:xfrm>
            <a:off x="2881440" y="857160"/>
            <a:ext cx="4107960" cy="2311200"/>
          </a:xfrm>
          <a:prstGeom prst="rect">
            <a:avLst/>
          </a:prstGeom>
          <a:ln w="0">
            <a:noFill/>
          </a:ln>
        </p:spPr>
      </p:sp>
      <p:sp>
        <p:nvSpPr>
          <p:cNvPr id="752" name="PlaceHolder 2"/>
          <p:cNvSpPr>
            <a:spLocks noGrp="1"/>
          </p:cNvSpPr>
          <p:nvPr>
            <p:ph type="body"/>
          </p:nvPr>
        </p:nvSpPr>
        <p:spPr>
          <a:xfrm>
            <a:off x="993960" y="3276720"/>
            <a:ext cx="7952400" cy="2680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16000" indent="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3" name="PlaceHolder 3"/>
          <p:cNvSpPr>
            <a:spLocks noGrp="1"/>
          </p:cNvSpPr>
          <p:nvPr>
            <p:ph type="sldNum" idx="65"/>
          </p:nvPr>
        </p:nvSpPr>
        <p:spPr>
          <a:xfrm>
            <a:off x="5630760" y="6467040"/>
            <a:ext cx="4307400" cy="341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E98E3971-E0E5-44E4-B840-341B6E47A1AA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PlaceHolder 1"/>
          <p:cNvSpPr>
            <a:spLocks noGrp="1"/>
          </p:cNvSpPr>
          <p:nvPr>
            <p:ph type="sldImg"/>
          </p:nvPr>
        </p:nvSpPr>
        <p:spPr>
          <a:xfrm>
            <a:off x="5624640" y="638280"/>
            <a:ext cx="3060360" cy="1720440"/>
          </a:xfrm>
          <a:prstGeom prst="rect">
            <a:avLst/>
          </a:prstGeom>
          <a:ln w="0">
            <a:noFill/>
          </a:ln>
        </p:spPr>
      </p:sp>
      <p:sp>
        <p:nvSpPr>
          <p:cNvPr id="755" name="PlaceHolder 2"/>
          <p:cNvSpPr>
            <a:spLocks noGrp="1"/>
          </p:cNvSpPr>
          <p:nvPr>
            <p:ph type="body"/>
          </p:nvPr>
        </p:nvSpPr>
        <p:spPr>
          <a:xfrm>
            <a:off x="993960" y="3276720"/>
            <a:ext cx="7952400" cy="2680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16000" indent="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6" name="PlaceHolder 3"/>
          <p:cNvSpPr>
            <a:spLocks noGrp="1"/>
          </p:cNvSpPr>
          <p:nvPr>
            <p:ph type="sldNum" idx="66"/>
          </p:nvPr>
        </p:nvSpPr>
        <p:spPr>
          <a:xfrm>
            <a:off x="5630760" y="6467040"/>
            <a:ext cx="4307400" cy="341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E59070F1-32AB-44E0-A7FD-D3CE12AE4E68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PlaceHolder 1"/>
          <p:cNvSpPr>
            <a:spLocks noGrp="1"/>
          </p:cNvSpPr>
          <p:nvPr>
            <p:ph type="sldImg"/>
          </p:nvPr>
        </p:nvSpPr>
        <p:spPr>
          <a:xfrm>
            <a:off x="5624640" y="638280"/>
            <a:ext cx="3060360" cy="1720440"/>
          </a:xfrm>
          <a:prstGeom prst="rect">
            <a:avLst/>
          </a:prstGeom>
          <a:ln w="0">
            <a:noFill/>
          </a:ln>
        </p:spPr>
      </p:sp>
      <p:sp>
        <p:nvSpPr>
          <p:cNvPr id="758" name="PlaceHolder 2"/>
          <p:cNvSpPr>
            <a:spLocks noGrp="1"/>
          </p:cNvSpPr>
          <p:nvPr>
            <p:ph type="body"/>
          </p:nvPr>
        </p:nvSpPr>
        <p:spPr>
          <a:xfrm>
            <a:off x="993960" y="3276720"/>
            <a:ext cx="7952400" cy="2680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16000" indent="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9" name="PlaceHolder 3"/>
          <p:cNvSpPr>
            <a:spLocks noGrp="1"/>
          </p:cNvSpPr>
          <p:nvPr>
            <p:ph type="sldNum" idx="67"/>
          </p:nvPr>
        </p:nvSpPr>
        <p:spPr>
          <a:xfrm>
            <a:off x="5630760" y="6467040"/>
            <a:ext cx="4307400" cy="341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2E9197C7-C045-430E-B52E-00410733EA2D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PlaceHolder 1"/>
          <p:cNvSpPr>
            <a:spLocks noGrp="1"/>
          </p:cNvSpPr>
          <p:nvPr>
            <p:ph type="sldImg"/>
          </p:nvPr>
        </p:nvSpPr>
        <p:spPr>
          <a:xfrm>
            <a:off x="2927520" y="851040"/>
            <a:ext cx="4086000" cy="2298240"/>
          </a:xfrm>
          <a:prstGeom prst="rect">
            <a:avLst/>
          </a:prstGeom>
          <a:ln w="0">
            <a:noFill/>
          </a:ln>
        </p:spPr>
      </p:sp>
      <p:sp>
        <p:nvSpPr>
          <p:cNvPr id="761" name="PlaceHolder 2"/>
          <p:cNvSpPr>
            <a:spLocks noGrp="1"/>
          </p:cNvSpPr>
          <p:nvPr>
            <p:ph type="body"/>
          </p:nvPr>
        </p:nvSpPr>
        <p:spPr>
          <a:xfrm>
            <a:off x="993960" y="3276720"/>
            <a:ext cx="7952400" cy="2680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16000" indent="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2" name="PlaceHolder 3"/>
          <p:cNvSpPr>
            <a:spLocks noGrp="1"/>
          </p:cNvSpPr>
          <p:nvPr>
            <p:ph type="sldNum" idx="68"/>
          </p:nvPr>
        </p:nvSpPr>
        <p:spPr>
          <a:xfrm>
            <a:off x="5630760" y="6467040"/>
            <a:ext cx="4307400" cy="341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7B423AF8-FAE1-4C4D-9EEE-2CB1FD31C355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PlaceHolder 1"/>
          <p:cNvSpPr>
            <a:spLocks noGrp="1"/>
          </p:cNvSpPr>
          <p:nvPr>
            <p:ph type="sldImg"/>
          </p:nvPr>
        </p:nvSpPr>
        <p:spPr>
          <a:xfrm>
            <a:off x="5624640" y="638280"/>
            <a:ext cx="3060360" cy="1720440"/>
          </a:xfrm>
          <a:prstGeom prst="rect">
            <a:avLst/>
          </a:prstGeom>
          <a:ln w="0">
            <a:noFill/>
          </a:ln>
        </p:spPr>
      </p:sp>
      <p:sp>
        <p:nvSpPr>
          <p:cNvPr id="764" name="PlaceHolder 2"/>
          <p:cNvSpPr>
            <a:spLocks noGrp="1"/>
          </p:cNvSpPr>
          <p:nvPr>
            <p:ph type="body"/>
          </p:nvPr>
        </p:nvSpPr>
        <p:spPr>
          <a:xfrm>
            <a:off x="993960" y="3276720"/>
            <a:ext cx="7952400" cy="2680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16000" indent="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5" name="PlaceHolder 3"/>
          <p:cNvSpPr>
            <a:spLocks noGrp="1"/>
          </p:cNvSpPr>
          <p:nvPr>
            <p:ph type="sldNum" idx="69"/>
          </p:nvPr>
        </p:nvSpPr>
        <p:spPr>
          <a:xfrm>
            <a:off x="5630760" y="6467040"/>
            <a:ext cx="4307400" cy="341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A2CE9C86-E874-4744-A009-CA792D92EF6E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PlaceHolder 1"/>
          <p:cNvSpPr>
            <a:spLocks noGrp="1"/>
          </p:cNvSpPr>
          <p:nvPr>
            <p:ph type="sldImg"/>
          </p:nvPr>
        </p:nvSpPr>
        <p:spPr>
          <a:xfrm>
            <a:off x="5624640" y="638280"/>
            <a:ext cx="3060360" cy="1720440"/>
          </a:xfrm>
          <a:prstGeom prst="rect">
            <a:avLst/>
          </a:prstGeom>
          <a:ln w="0">
            <a:noFill/>
          </a:ln>
        </p:spPr>
      </p:sp>
      <p:sp>
        <p:nvSpPr>
          <p:cNvPr id="767" name="PlaceHolder 2"/>
          <p:cNvSpPr>
            <a:spLocks noGrp="1"/>
          </p:cNvSpPr>
          <p:nvPr>
            <p:ph type="body"/>
          </p:nvPr>
        </p:nvSpPr>
        <p:spPr>
          <a:xfrm>
            <a:off x="993960" y="3276720"/>
            <a:ext cx="7952400" cy="2680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16000" indent="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8" name="PlaceHolder 3"/>
          <p:cNvSpPr>
            <a:spLocks noGrp="1"/>
          </p:cNvSpPr>
          <p:nvPr>
            <p:ph type="sldNum" idx="70"/>
          </p:nvPr>
        </p:nvSpPr>
        <p:spPr>
          <a:xfrm>
            <a:off x="5630760" y="6467040"/>
            <a:ext cx="4307400" cy="341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90A55D0F-AFA9-4927-B683-74610542E52D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PlaceHolder 1"/>
          <p:cNvSpPr>
            <a:spLocks noGrp="1"/>
          </p:cNvSpPr>
          <p:nvPr>
            <p:ph type="sldImg"/>
          </p:nvPr>
        </p:nvSpPr>
        <p:spPr>
          <a:xfrm>
            <a:off x="2927520" y="851040"/>
            <a:ext cx="4086000" cy="2298240"/>
          </a:xfrm>
          <a:prstGeom prst="rect">
            <a:avLst/>
          </a:prstGeom>
          <a:ln w="0">
            <a:noFill/>
          </a:ln>
        </p:spPr>
      </p:sp>
      <p:sp>
        <p:nvSpPr>
          <p:cNvPr id="716" name="PlaceHolder 2"/>
          <p:cNvSpPr>
            <a:spLocks noGrp="1"/>
          </p:cNvSpPr>
          <p:nvPr>
            <p:ph type="body"/>
          </p:nvPr>
        </p:nvSpPr>
        <p:spPr>
          <a:xfrm>
            <a:off x="993960" y="3276720"/>
            <a:ext cx="7952400" cy="2680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16000" indent="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7" name="PlaceHolder 3"/>
          <p:cNvSpPr>
            <a:spLocks noGrp="1"/>
          </p:cNvSpPr>
          <p:nvPr>
            <p:ph type="sldNum" idx="53"/>
          </p:nvPr>
        </p:nvSpPr>
        <p:spPr>
          <a:xfrm>
            <a:off x="5630760" y="6467040"/>
            <a:ext cx="4307400" cy="341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2075EAFE-A3F4-4753-B5D0-ACE3960C420F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PlaceHolder 1"/>
          <p:cNvSpPr>
            <a:spLocks noGrp="1"/>
          </p:cNvSpPr>
          <p:nvPr>
            <p:ph type="sldImg"/>
          </p:nvPr>
        </p:nvSpPr>
        <p:spPr>
          <a:xfrm>
            <a:off x="5624640" y="638280"/>
            <a:ext cx="3060360" cy="1720440"/>
          </a:xfrm>
          <a:prstGeom prst="rect">
            <a:avLst/>
          </a:prstGeom>
          <a:ln w="0">
            <a:noFill/>
          </a:ln>
        </p:spPr>
      </p:sp>
      <p:sp>
        <p:nvSpPr>
          <p:cNvPr id="770" name="PlaceHolder 2"/>
          <p:cNvSpPr>
            <a:spLocks noGrp="1"/>
          </p:cNvSpPr>
          <p:nvPr>
            <p:ph type="body"/>
          </p:nvPr>
        </p:nvSpPr>
        <p:spPr>
          <a:xfrm>
            <a:off x="993960" y="3276720"/>
            <a:ext cx="7952400" cy="2680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16000" indent="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1" name="PlaceHolder 3"/>
          <p:cNvSpPr>
            <a:spLocks noGrp="1"/>
          </p:cNvSpPr>
          <p:nvPr>
            <p:ph type="sldNum" idx="71"/>
          </p:nvPr>
        </p:nvSpPr>
        <p:spPr>
          <a:xfrm>
            <a:off x="5630760" y="6467040"/>
            <a:ext cx="4307400" cy="341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005E3765-D6B4-4869-A6D9-94DB95D5FB75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PlaceHolder 1"/>
          <p:cNvSpPr>
            <a:spLocks noGrp="1"/>
          </p:cNvSpPr>
          <p:nvPr>
            <p:ph type="sldImg"/>
          </p:nvPr>
        </p:nvSpPr>
        <p:spPr>
          <a:xfrm>
            <a:off x="5624640" y="638280"/>
            <a:ext cx="3060360" cy="1720440"/>
          </a:xfrm>
          <a:prstGeom prst="rect">
            <a:avLst/>
          </a:prstGeom>
          <a:ln w="0">
            <a:noFill/>
          </a:ln>
        </p:spPr>
      </p:sp>
      <p:sp>
        <p:nvSpPr>
          <p:cNvPr id="773" name="PlaceHolder 2"/>
          <p:cNvSpPr>
            <a:spLocks noGrp="1"/>
          </p:cNvSpPr>
          <p:nvPr>
            <p:ph type="body"/>
          </p:nvPr>
        </p:nvSpPr>
        <p:spPr>
          <a:xfrm>
            <a:off x="993960" y="3276720"/>
            <a:ext cx="7952400" cy="2680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16000" indent="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4" name="PlaceHolder 3"/>
          <p:cNvSpPr>
            <a:spLocks noGrp="1"/>
          </p:cNvSpPr>
          <p:nvPr>
            <p:ph type="sldNum" idx="72"/>
          </p:nvPr>
        </p:nvSpPr>
        <p:spPr>
          <a:xfrm>
            <a:off x="5630760" y="6467040"/>
            <a:ext cx="4307400" cy="341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F57AED7F-C806-4E0C-94CF-2D257BF83146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PlaceHolder 1"/>
          <p:cNvSpPr>
            <a:spLocks noGrp="1"/>
          </p:cNvSpPr>
          <p:nvPr>
            <p:ph type="sldImg"/>
          </p:nvPr>
        </p:nvSpPr>
        <p:spPr>
          <a:xfrm>
            <a:off x="5624640" y="638280"/>
            <a:ext cx="3060360" cy="1720440"/>
          </a:xfrm>
          <a:prstGeom prst="rect">
            <a:avLst/>
          </a:prstGeom>
          <a:ln w="0">
            <a:noFill/>
          </a:ln>
        </p:spPr>
      </p:sp>
      <p:sp>
        <p:nvSpPr>
          <p:cNvPr id="776" name="PlaceHolder 2"/>
          <p:cNvSpPr>
            <a:spLocks noGrp="1"/>
          </p:cNvSpPr>
          <p:nvPr>
            <p:ph type="body"/>
          </p:nvPr>
        </p:nvSpPr>
        <p:spPr>
          <a:xfrm>
            <a:off x="993960" y="3276720"/>
            <a:ext cx="7952400" cy="2680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16000" indent="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7" name="PlaceHolder 3"/>
          <p:cNvSpPr>
            <a:spLocks noGrp="1"/>
          </p:cNvSpPr>
          <p:nvPr>
            <p:ph type="sldNum" idx="73"/>
          </p:nvPr>
        </p:nvSpPr>
        <p:spPr>
          <a:xfrm>
            <a:off x="5630760" y="6467040"/>
            <a:ext cx="4307400" cy="341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B9393215-9BFE-47A9-9E08-EA6CF434B9BA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PlaceHolder 1"/>
          <p:cNvSpPr>
            <a:spLocks noGrp="1"/>
          </p:cNvSpPr>
          <p:nvPr>
            <p:ph type="sldImg"/>
          </p:nvPr>
        </p:nvSpPr>
        <p:spPr>
          <a:xfrm>
            <a:off x="5624640" y="638280"/>
            <a:ext cx="3060360" cy="1720440"/>
          </a:xfrm>
          <a:prstGeom prst="rect">
            <a:avLst/>
          </a:prstGeom>
          <a:ln w="0">
            <a:noFill/>
          </a:ln>
        </p:spPr>
      </p:sp>
      <p:sp>
        <p:nvSpPr>
          <p:cNvPr id="779" name="PlaceHolder 2"/>
          <p:cNvSpPr>
            <a:spLocks noGrp="1"/>
          </p:cNvSpPr>
          <p:nvPr>
            <p:ph type="body"/>
          </p:nvPr>
        </p:nvSpPr>
        <p:spPr>
          <a:xfrm>
            <a:off x="993960" y="3276720"/>
            <a:ext cx="7952400" cy="2680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16000" indent="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0" name="PlaceHolder 3"/>
          <p:cNvSpPr>
            <a:spLocks noGrp="1"/>
          </p:cNvSpPr>
          <p:nvPr>
            <p:ph type="sldNum" idx="74"/>
          </p:nvPr>
        </p:nvSpPr>
        <p:spPr>
          <a:xfrm>
            <a:off x="5630760" y="6467040"/>
            <a:ext cx="4307400" cy="341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96FEB7A6-7CC4-4759-8784-0FF508569D65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PlaceHolder 1"/>
          <p:cNvSpPr>
            <a:spLocks noGrp="1"/>
          </p:cNvSpPr>
          <p:nvPr>
            <p:ph type="sldImg"/>
          </p:nvPr>
        </p:nvSpPr>
        <p:spPr>
          <a:xfrm>
            <a:off x="2927520" y="851040"/>
            <a:ext cx="4086000" cy="2298240"/>
          </a:xfrm>
          <a:prstGeom prst="rect">
            <a:avLst/>
          </a:prstGeom>
          <a:ln w="0">
            <a:noFill/>
          </a:ln>
        </p:spPr>
      </p:sp>
      <p:sp>
        <p:nvSpPr>
          <p:cNvPr id="782" name="PlaceHolder 2"/>
          <p:cNvSpPr>
            <a:spLocks noGrp="1"/>
          </p:cNvSpPr>
          <p:nvPr>
            <p:ph type="body"/>
          </p:nvPr>
        </p:nvSpPr>
        <p:spPr>
          <a:xfrm>
            <a:off x="993960" y="3276720"/>
            <a:ext cx="7952400" cy="2680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16000" indent="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3" name="PlaceHolder 3"/>
          <p:cNvSpPr>
            <a:spLocks noGrp="1"/>
          </p:cNvSpPr>
          <p:nvPr>
            <p:ph type="sldNum" idx="75"/>
          </p:nvPr>
        </p:nvSpPr>
        <p:spPr>
          <a:xfrm>
            <a:off x="5630760" y="6467040"/>
            <a:ext cx="4307400" cy="341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2499A47D-D472-443F-88EA-1F102DD6B082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PlaceHolder 1"/>
          <p:cNvSpPr>
            <a:spLocks noGrp="1"/>
          </p:cNvSpPr>
          <p:nvPr>
            <p:ph type="sldImg"/>
          </p:nvPr>
        </p:nvSpPr>
        <p:spPr>
          <a:xfrm>
            <a:off x="2927520" y="851040"/>
            <a:ext cx="4086000" cy="2298240"/>
          </a:xfrm>
          <a:prstGeom prst="rect">
            <a:avLst/>
          </a:prstGeom>
          <a:ln w="0">
            <a:noFill/>
          </a:ln>
        </p:spPr>
      </p:sp>
      <p:sp>
        <p:nvSpPr>
          <p:cNvPr id="785" name="PlaceHolder 2"/>
          <p:cNvSpPr>
            <a:spLocks noGrp="1"/>
          </p:cNvSpPr>
          <p:nvPr>
            <p:ph type="body"/>
          </p:nvPr>
        </p:nvSpPr>
        <p:spPr>
          <a:xfrm>
            <a:off x="993960" y="3276720"/>
            <a:ext cx="7952400" cy="2680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16000" indent="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6" name="PlaceHolder 3"/>
          <p:cNvSpPr>
            <a:spLocks noGrp="1"/>
          </p:cNvSpPr>
          <p:nvPr>
            <p:ph type="sldNum" idx="76"/>
          </p:nvPr>
        </p:nvSpPr>
        <p:spPr>
          <a:xfrm>
            <a:off x="5630760" y="6467040"/>
            <a:ext cx="4307400" cy="341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265CA45B-BC54-4958-8781-25F7C822AEEC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PlaceHolder 1"/>
          <p:cNvSpPr>
            <a:spLocks noGrp="1"/>
          </p:cNvSpPr>
          <p:nvPr>
            <p:ph type="sldImg"/>
          </p:nvPr>
        </p:nvSpPr>
        <p:spPr>
          <a:xfrm>
            <a:off x="2927520" y="851040"/>
            <a:ext cx="4086000" cy="2298240"/>
          </a:xfrm>
          <a:prstGeom prst="rect">
            <a:avLst/>
          </a:prstGeom>
          <a:ln w="0">
            <a:noFill/>
          </a:ln>
        </p:spPr>
      </p:sp>
      <p:sp>
        <p:nvSpPr>
          <p:cNvPr id="788" name="PlaceHolder 2"/>
          <p:cNvSpPr>
            <a:spLocks noGrp="1"/>
          </p:cNvSpPr>
          <p:nvPr>
            <p:ph type="body"/>
          </p:nvPr>
        </p:nvSpPr>
        <p:spPr>
          <a:xfrm>
            <a:off x="993960" y="3276720"/>
            <a:ext cx="7952400" cy="2680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16000" indent="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9" name="PlaceHolder 3"/>
          <p:cNvSpPr>
            <a:spLocks noGrp="1"/>
          </p:cNvSpPr>
          <p:nvPr>
            <p:ph type="sldNum" idx="77"/>
          </p:nvPr>
        </p:nvSpPr>
        <p:spPr>
          <a:xfrm>
            <a:off x="5630760" y="6467040"/>
            <a:ext cx="4307400" cy="341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DAA6BB1D-D76D-4FF8-A018-35252CE03800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PlaceHolder 1"/>
          <p:cNvSpPr>
            <a:spLocks noGrp="1"/>
          </p:cNvSpPr>
          <p:nvPr>
            <p:ph type="sldImg"/>
          </p:nvPr>
        </p:nvSpPr>
        <p:spPr>
          <a:xfrm>
            <a:off x="5624640" y="638280"/>
            <a:ext cx="3060360" cy="1720440"/>
          </a:xfrm>
          <a:prstGeom prst="rect">
            <a:avLst/>
          </a:prstGeom>
          <a:ln w="0">
            <a:noFill/>
          </a:ln>
        </p:spPr>
      </p:sp>
      <p:sp>
        <p:nvSpPr>
          <p:cNvPr id="791" name="PlaceHolder 2"/>
          <p:cNvSpPr>
            <a:spLocks noGrp="1"/>
          </p:cNvSpPr>
          <p:nvPr>
            <p:ph type="body"/>
          </p:nvPr>
        </p:nvSpPr>
        <p:spPr>
          <a:xfrm>
            <a:off x="993960" y="3276720"/>
            <a:ext cx="7952400" cy="2680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16000" indent="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2" name="PlaceHolder 3"/>
          <p:cNvSpPr>
            <a:spLocks noGrp="1"/>
          </p:cNvSpPr>
          <p:nvPr>
            <p:ph type="sldNum" idx="78"/>
          </p:nvPr>
        </p:nvSpPr>
        <p:spPr>
          <a:xfrm>
            <a:off x="5630760" y="6467040"/>
            <a:ext cx="4307400" cy="341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3AC63DB9-BF6F-432F-A092-46BCE14E631C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PlaceHolder 1"/>
          <p:cNvSpPr>
            <a:spLocks noGrp="1"/>
          </p:cNvSpPr>
          <p:nvPr>
            <p:ph type="sldImg"/>
          </p:nvPr>
        </p:nvSpPr>
        <p:spPr>
          <a:xfrm>
            <a:off x="5624640" y="638280"/>
            <a:ext cx="3060360" cy="1720440"/>
          </a:xfrm>
          <a:prstGeom prst="rect">
            <a:avLst/>
          </a:prstGeom>
          <a:ln w="0">
            <a:noFill/>
          </a:ln>
        </p:spPr>
      </p:sp>
      <p:sp>
        <p:nvSpPr>
          <p:cNvPr id="794" name="PlaceHolder 2"/>
          <p:cNvSpPr>
            <a:spLocks noGrp="1"/>
          </p:cNvSpPr>
          <p:nvPr>
            <p:ph type="body"/>
          </p:nvPr>
        </p:nvSpPr>
        <p:spPr>
          <a:xfrm>
            <a:off x="993960" y="3276720"/>
            <a:ext cx="7952400" cy="2680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16000" indent="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5" name="PlaceHolder 3"/>
          <p:cNvSpPr>
            <a:spLocks noGrp="1"/>
          </p:cNvSpPr>
          <p:nvPr>
            <p:ph type="sldNum" idx="79"/>
          </p:nvPr>
        </p:nvSpPr>
        <p:spPr>
          <a:xfrm>
            <a:off x="5630760" y="6467040"/>
            <a:ext cx="4307400" cy="341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1102824B-B705-45BA-967B-D4EB18A0E2BD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PlaceHolder 1"/>
          <p:cNvSpPr>
            <a:spLocks noGrp="1"/>
          </p:cNvSpPr>
          <p:nvPr>
            <p:ph type="sldImg"/>
          </p:nvPr>
        </p:nvSpPr>
        <p:spPr>
          <a:xfrm>
            <a:off x="5624640" y="638280"/>
            <a:ext cx="3060360" cy="1720440"/>
          </a:xfrm>
          <a:prstGeom prst="rect">
            <a:avLst/>
          </a:prstGeom>
          <a:ln w="0">
            <a:noFill/>
          </a:ln>
        </p:spPr>
      </p:sp>
      <p:sp>
        <p:nvSpPr>
          <p:cNvPr id="797" name="PlaceHolder 2"/>
          <p:cNvSpPr>
            <a:spLocks noGrp="1"/>
          </p:cNvSpPr>
          <p:nvPr>
            <p:ph type="body"/>
          </p:nvPr>
        </p:nvSpPr>
        <p:spPr>
          <a:xfrm>
            <a:off x="993960" y="3276720"/>
            <a:ext cx="7952400" cy="2680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16000" indent="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8" name="PlaceHolder 3"/>
          <p:cNvSpPr>
            <a:spLocks noGrp="1"/>
          </p:cNvSpPr>
          <p:nvPr>
            <p:ph type="sldNum" idx="80"/>
          </p:nvPr>
        </p:nvSpPr>
        <p:spPr>
          <a:xfrm>
            <a:off x="5630760" y="6467040"/>
            <a:ext cx="4307400" cy="341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D2531ECB-C0DC-47B9-910B-FDF4AD11E73D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PlaceHolder 1"/>
          <p:cNvSpPr>
            <a:spLocks noGrp="1"/>
          </p:cNvSpPr>
          <p:nvPr>
            <p:ph type="sldImg"/>
          </p:nvPr>
        </p:nvSpPr>
        <p:spPr>
          <a:xfrm>
            <a:off x="2927520" y="851040"/>
            <a:ext cx="4086000" cy="2298240"/>
          </a:xfrm>
          <a:prstGeom prst="rect">
            <a:avLst/>
          </a:prstGeom>
          <a:ln w="0">
            <a:noFill/>
          </a:ln>
        </p:spPr>
      </p:sp>
      <p:sp>
        <p:nvSpPr>
          <p:cNvPr id="719" name="PlaceHolder 2"/>
          <p:cNvSpPr>
            <a:spLocks noGrp="1"/>
          </p:cNvSpPr>
          <p:nvPr>
            <p:ph type="body"/>
          </p:nvPr>
        </p:nvSpPr>
        <p:spPr>
          <a:xfrm>
            <a:off x="993960" y="3276720"/>
            <a:ext cx="7952400" cy="2680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16000" indent="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0" name="PlaceHolder 3"/>
          <p:cNvSpPr>
            <a:spLocks noGrp="1"/>
          </p:cNvSpPr>
          <p:nvPr>
            <p:ph type="sldNum" idx="54"/>
          </p:nvPr>
        </p:nvSpPr>
        <p:spPr>
          <a:xfrm>
            <a:off x="5630760" y="6467040"/>
            <a:ext cx="4307400" cy="341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C9387BBA-9209-421F-A2C1-ADEA7C8132C7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3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PlaceHolder 1"/>
          <p:cNvSpPr>
            <a:spLocks noGrp="1"/>
          </p:cNvSpPr>
          <p:nvPr>
            <p:ph type="sldImg"/>
          </p:nvPr>
        </p:nvSpPr>
        <p:spPr>
          <a:xfrm>
            <a:off x="5624640" y="638280"/>
            <a:ext cx="3060360" cy="1720440"/>
          </a:xfrm>
          <a:prstGeom prst="rect">
            <a:avLst/>
          </a:prstGeom>
          <a:ln w="0">
            <a:noFill/>
          </a:ln>
        </p:spPr>
      </p:sp>
      <p:sp>
        <p:nvSpPr>
          <p:cNvPr id="800" name="PlaceHolder 2"/>
          <p:cNvSpPr>
            <a:spLocks noGrp="1"/>
          </p:cNvSpPr>
          <p:nvPr>
            <p:ph type="body"/>
          </p:nvPr>
        </p:nvSpPr>
        <p:spPr>
          <a:xfrm>
            <a:off x="993960" y="3276720"/>
            <a:ext cx="7952400" cy="2680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16000" indent="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1" name="PlaceHolder 3"/>
          <p:cNvSpPr>
            <a:spLocks noGrp="1"/>
          </p:cNvSpPr>
          <p:nvPr>
            <p:ph type="sldNum" idx="81"/>
          </p:nvPr>
        </p:nvSpPr>
        <p:spPr>
          <a:xfrm>
            <a:off x="5630760" y="6467040"/>
            <a:ext cx="4307400" cy="341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965FCDD0-241A-49E7-875C-788CF26D727E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3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PlaceHolder 1"/>
          <p:cNvSpPr>
            <a:spLocks noGrp="1"/>
          </p:cNvSpPr>
          <p:nvPr>
            <p:ph type="sldImg"/>
          </p:nvPr>
        </p:nvSpPr>
        <p:spPr>
          <a:xfrm>
            <a:off x="5624640" y="638280"/>
            <a:ext cx="3060360" cy="1720440"/>
          </a:xfrm>
          <a:prstGeom prst="rect">
            <a:avLst/>
          </a:prstGeom>
          <a:ln w="0">
            <a:noFill/>
          </a:ln>
        </p:spPr>
      </p:sp>
      <p:sp>
        <p:nvSpPr>
          <p:cNvPr id="803" name="PlaceHolder 2"/>
          <p:cNvSpPr>
            <a:spLocks noGrp="1"/>
          </p:cNvSpPr>
          <p:nvPr>
            <p:ph type="body"/>
          </p:nvPr>
        </p:nvSpPr>
        <p:spPr>
          <a:xfrm>
            <a:off x="993960" y="3276720"/>
            <a:ext cx="7952400" cy="2680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16000" indent="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4" name="PlaceHolder 3"/>
          <p:cNvSpPr>
            <a:spLocks noGrp="1"/>
          </p:cNvSpPr>
          <p:nvPr>
            <p:ph type="sldNum" idx="82"/>
          </p:nvPr>
        </p:nvSpPr>
        <p:spPr>
          <a:xfrm>
            <a:off x="5630760" y="6467040"/>
            <a:ext cx="4307400" cy="341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CB2B0603-5A1E-4590-9EEB-98676347701B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3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PlaceHolder 1"/>
          <p:cNvSpPr>
            <a:spLocks noGrp="1"/>
          </p:cNvSpPr>
          <p:nvPr>
            <p:ph type="sldImg"/>
          </p:nvPr>
        </p:nvSpPr>
        <p:spPr>
          <a:xfrm>
            <a:off x="5624640" y="638280"/>
            <a:ext cx="3060360" cy="1720440"/>
          </a:xfrm>
          <a:prstGeom prst="rect">
            <a:avLst/>
          </a:prstGeom>
          <a:ln w="0">
            <a:noFill/>
          </a:ln>
        </p:spPr>
      </p:sp>
      <p:sp>
        <p:nvSpPr>
          <p:cNvPr id="806" name="PlaceHolder 2"/>
          <p:cNvSpPr>
            <a:spLocks noGrp="1"/>
          </p:cNvSpPr>
          <p:nvPr>
            <p:ph type="body"/>
          </p:nvPr>
        </p:nvSpPr>
        <p:spPr>
          <a:xfrm>
            <a:off x="993960" y="3276720"/>
            <a:ext cx="7952400" cy="2680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16000" indent="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7" name="PlaceHolder 3"/>
          <p:cNvSpPr>
            <a:spLocks noGrp="1"/>
          </p:cNvSpPr>
          <p:nvPr>
            <p:ph type="sldNum" idx="83"/>
          </p:nvPr>
        </p:nvSpPr>
        <p:spPr>
          <a:xfrm>
            <a:off x="5630760" y="6467040"/>
            <a:ext cx="4307400" cy="341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38B0F70A-A4AA-4E2F-B364-E80756456B23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3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PlaceHolder 1"/>
          <p:cNvSpPr>
            <a:spLocks noGrp="1"/>
          </p:cNvSpPr>
          <p:nvPr>
            <p:ph type="sldImg"/>
          </p:nvPr>
        </p:nvSpPr>
        <p:spPr>
          <a:xfrm>
            <a:off x="5624640" y="638280"/>
            <a:ext cx="3060360" cy="1720440"/>
          </a:xfrm>
          <a:prstGeom prst="rect">
            <a:avLst/>
          </a:prstGeom>
          <a:ln w="0">
            <a:noFill/>
          </a:ln>
        </p:spPr>
      </p:sp>
      <p:sp>
        <p:nvSpPr>
          <p:cNvPr id="809" name="PlaceHolder 2"/>
          <p:cNvSpPr>
            <a:spLocks noGrp="1"/>
          </p:cNvSpPr>
          <p:nvPr>
            <p:ph type="body"/>
          </p:nvPr>
        </p:nvSpPr>
        <p:spPr>
          <a:xfrm>
            <a:off x="993960" y="3276720"/>
            <a:ext cx="7952400" cy="2680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16000" indent="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0" name="PlaceHolder 3"/>
          <p:cNvSpPr>
            <a:spLocks noGrp="1"/>
          </p:cNvSpPr>
          <p:nvPr>
            <p:ph type="sldNum" idx="84"/>
          </p:nvPr>
        </p:nvSpPr>
        <p:spPr>
          <a:xfrm>
            <a:off x="5630760" y="6467040"/>
            <a:ext cx="4307400" cy="341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B7B5C075-5880-45EB-A1CB-38575C3C66AB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3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PlaceHolder 1"/>
          <p:cNvSpPr>
            <a:spLocks noGrp="1"/>
          </p:cNvSpPr>
          <p:nvPr>
            <p:ph type="sldImg"/>
          </p:nvPr>
        </p:nvSpPr>
        <p:spPr>
          <a:xfrm>
            <a:off x="5624640" y="638280"/>
            <a:ext cx="3060360" cy="1720440"/>
          </a:xfrm>
          <a:prstGeom prst="rect">
            <a:avLst/>
          </a:prstGeom>
          <a:ln w="0">
            <a:noFill/>
          </a:ln>
        </p:spPr>
      </p:sp>
      <p:sp>
        <p:nvSpPr>
          <p:cNvPr id="812" name="PlaceHolder 2"/>
          <p:cNvSpPr>
            <a:spLocks noGrp="1"/>
          </p:cNvSpPr>
          <p:nvPr>
            <p:ph type="body"/>
          </p:nvPr>
        </p:nvSpPr>
        <p:spPr>
          <a:xfrm>
            <a:off x="993960" y="3276720"/>
            <a:ext cx="7952400" cy="2680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16000" indent="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3" name="PlaceHolder 3"/>
          <p:cNvSpPr>
            <a:spLocks noGrp="1"/>
          </p:cNvSpPr>
          <p:nvPr>
            <p:ph type="sldNum" idx="85"/>
          </p:nvPr>
        </p:nvSpPr>
        <p:spPr>
          <a:xfrm>
            <a:off x="5630760" y="6467040"/>
            <a:ext cx="4307400" cy="341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325CDB04-D543-41F1-959C-B9C0349CC3CD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3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PlaceHolder 1"/>
          <p:cNvSpPr>
            <a:spLocks noGrp="1"/>
          </p:cNvSpPr>
          <p:nvPr>
            <p:ph type="sldImg"/>
          </p:nvPr>
        </p:nvSpPr>
        <p:spPr>
          <a:xfrm>
            <a:off x="2927520" y="851040"/>
            <a:ext cx="4086000" cy="2298240"/>
          </a:xfrm>
          <a:prstGeom prst="rect">
            <a:avLst/>
          </a:prstGeom>
          <a:ln w="0">
            <a:noFill/>
          </a:ln>
        </p:spPr>
      </p:sp>
      <p:sp>
        <p:nvSpPr>
          <p:cNvPr id="815" name="PlaceHolder 2"/>
          <p:cNvSpPr>
            <a:spLocks noGrp="1"/>
          </p:cNvSpPr>
          <p:nvPr>
            <p:ph type="body"/>
          </p:nvPr>
        </p:nvSpPr>
        <p:spPr>
          <a:xfrm>
            <a:off x="993960" y="3276720"/>
            <a:ext cx="7952400" cy="2680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16000" indent="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6" name="PlaceHolder 3"/>
          <p:cNvSpPr>
            <a:spLocks noGrp="1"/>
          </p:cNvSpPr>
          <p:nvPr>
            <p:ph type="sldNum" idx="86"/>
          </p:nvPr>
        </p:nvSpPr>
        <p:spPr>
          <a:xfrm>
            <a:off x="5630760" y="6467040"/>
            <a:ext cx="4307400" cy="341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61A137E6-2BDE-4587-9ED8-825C8A6539EC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3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PlaceHolder 1"/>
          <p:cNvSpPr>
            <a:spLocks noGrp="1"/>
          </p:cNvSpPr>
          <p:nvPr>
            <p:ph type="sldImg"/>
          </p:nvPr>
        </p:nvSpPr>
        <p:spPr>
          <a:xfrm>
            <a:off x="5624640" y="638280"/>
            <a:ext cx="3060360" cy="1720440"/>
          </a:xfrm>
          <a:prstGeom prst="rect">
            <a:avLst/>
          </a:prstGeom>
          <a:ln w="0">
            <a:noFill/>
          </a:ln>
        </p:spPr>
      </p:sp>
      <p:sp>
        <p:nvSpPr>
          <p:cNvPr id="818" name="PlaceHolder 2"/>
          <p:cNvSpPr>
            <a:spLocks noGrp="1"/>
          </p:cNvSpPr>
          <p:nvPr>
            <p:ph type="body"/>
          </p:nvPr>
        </p:nvSpPr>
        <p:spPr>
          <a:xfrm>
            <a:off x="993960" y="3276720"/>
            <a:ext cx="7952400" cy="2680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16000" indent="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9" name="PlaceHolder 3"/>
          <p:cNvSpPr>
            <a:spLocks noGrp="1"/>
          </p:cNvSpPr>
          <p:nvPr>
            <p:ph type="sldNum" idx="87"/>
          </p:nvPr>
        </p:nvSpPr>
        <p:spPr>
          <a:xfrm>
            <a:off x="5630760" y="6467040"/>
            <a:ext cx="4307400" cy="341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D2F5050E-8EDC-41ED-A397-027078DD78CE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3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PlaceHolder 1"/>
          <p:cNvSpPr>
            <a:spLocks noGrp="1"/>
          </p:cNvSpPr>
          <p:nvPr>
            <p:ph type="sldImg"/>
          </p:nvPr>
        </p:nvSpPr>
        <p:spPr>
          <a:xfrm>
            <a:off x="5624640" y="638280"/>
            <a:ext cx="3060360" cy="1720440"/>
          </a:xfrm>
          <a:prstGeom prst="rect">
            <a:avLst/>
          </a:prstGeom>
          <a:ln w="0">
            <a:noFill/>
          </a:ln>
        </p:spPr>
      </p:sp>
      <p:sp>
        <p:nvSpPr>
          <p:cNvPr id="821" name="PlaceHolder 2"/>
          <p:cNvSpPr>
            <a:spLocks noGrp="1"/>
          </p:cNvSpPr>
          <p:nvPr>
            <p:ph type="body"/>
          </p:nvPr>
        </p:nvSpPr>
        <p:spPr>
          <a:xfrm>
            <a:off x="993960" y="3276720"/>
            <a:ext cx="7952400" cy="2680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16000" indent="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2" name="PlaceHolder 3"/>
          <p:cNvSpPr>
            <a:spLocks noGrp="1"/>
          </p:cNvSpPr>
          <p:nvPr>
            <p:ph type="sldNum" idx="88"/>
          </p:nvPr>
        </p:nvSpPr>
        <p:spPr>
          <a:xfrm>
            <a:off x="5630760" y="6467040"/>
            <a:ext cx="4307400" cy="341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5001BEFA-74DD-463F-AD54-E0C61DB8E58B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3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PlaceHolder 1"/>
          <p:cNvSpPr>
            <a:spLocks noGrp="1"/>
          </p:cNvSpPr>
          <p:nvPr>
            <p:ph type="sldImg"/>
          </p:nvPr>
        </p:nvSpPr>
        <p:spPr>
          <a:xfrm>
            <a:off x="5624640" y="638280"/>
            <a:ext cx="3060360" cy="1720440"/>
          </a:xfrm>
          <a:prstGeom prst="rect">
            <a:avLst/>
          </a:prstGeom>
          <a:ln w="0">
            <a:noFill/>
          </a:ln>
        </p:spPr>
      </p:sp>
      <p:sp>
        <p:nvSpPr>
          <p:cNvPr id="824" name="PlaceHolder 2"/>
          <p:cNvSpPr>
            <a:spLocks noGrp="1"/>
          </p:cNvSpPr>
          <p:nvPr>
            <p:ph type="body"/>
          </p:nvPr>
        </p:nvSpPr>
        <p:spPr>
          <a:xfrm>
            <a:off x="993960" y="3276720"/>
            <a:ext cx="7952400" cy="2680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16000" indent="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5" name="PlaceHolder 3"/>
          <p:cNvSpPr>
            <a:spLocks noGrp="1"/>
          </p:cNvSpPr>
          <p:nvPr>
            <p:ph type="sldNum" idx="89"/>
          </p:nvPr>
        </p:nvSpPr>
        <p:spPr>
          <a:xfrm>
            <a:off x="5630760" y="6467040"/>
            <a:ext cx="4307400" cy="341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9045A151-2CC4-4A67-861D-FD341D3D7C57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3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PlaceHolder 1"/>
          <p:cNvSpPr>
            <a:spLocks noGrp="1"/>
          </p:cNvSpPr>
          <p:nvPr>
            <p:ph type="sldImg"/>
          </p:nvPr>
        </p:nvSpPr>
        <p:spPr>
          <a:xfrm>
            <a:off x="5624640" y="638280"/>
            <a:ext cx="3060360" cy="1720440"/>
          </a:xfrm>
          <a:prstGeom prst="rect">
            <a:avLst/>
          </a:prstGeom>
          <a:ln w="0">
            <a:noFill/>
          </a:ln>
        </p:spPr>
      </p:sp>
      <p:sp>
        <p:nvSpPr>
          <p:cNvPr id="827" name="PlaceHolder 2"/>
          <p:cNvSpPr>
            <a:spLocks noGrp="1"/>
          </p:cNvSpPr>
          <p:nvPr>
            <p:ph type="body"/>
          </p:nvPr>
        </p:nvSpPr>
        <p:spPr>
          <a:xfrm>
            <a:off x="993960" y="3276720"/>
            <a:ext cx="7952400" cy="2680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16000" indent="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8" name="PlaceHolder 3"/>
          <p:cNvSpPr>
            <a:spLocks noGrp="1"/>
          </p:cNvSpPr>
          <p:nvPr>
            <p:ph type="sldNum" idx="90"/>
          </p:nvPr>
        </p:nvSpPr>
        <p:spPr>
          <a:xfrm>
            <a:off x="5630760" y="6467040"/>
            <a:ext cx="4307400" cy="341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2084D107-1FFF-41A1-BD9A-5723AF9C4402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PlaceHolder 1"/>
          <p:cNvSpPr>
            <a:spLocks noGrp="1"/>
          </p:cNvSpPr>
          <p:nvPr>
            <p:ph type="sldImg"/>
          </p:nvPr>
        </p:nvSpPr>
        <p:spPr>
          <a:xfrm>
            <a:off x="2927520" y="851040"/>
            <a:ext cx="4086000" cy="2298240"/>
          </a:xfrm>
          <a:prstGeom prst="rect">
            <a:avLst/>
          </a:prstGeom>
          <a:ln w="0">
            <a:noFill/>
          </a:ln>
        </p:spPr>
      </p:sp>
      <p:sp>
        <p:nvSpPr>
          <p:cNvPr id="722" name="PlaceHolder 2"/>
          <p:cNvSpPr>
            <a:spLocks noGrp="1"/>
          </p:cNvSpPr>
          <p:nvPr>
            <p:ph type="body"/>
          </p:nvPr>
        </p:nvSpPr>
        <p:spPr>
          <a:xfrm>
            <a:off x="993960" y="3276720"/>
            <a:ext cx="7952400" cy="2680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16000" indent="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3" name="PlaceHolder 3"/>
          <p:cNvSpPr>
            <a:spLocks noGrp="1"/>
          </p:cNvSpPr>
          <p:nvPr>
            <p:ph type="sldNum" idx="55"/>
          </p:nvPr>
        </p:nvSpPr>
        <p:spPr>
          <a:xfrm>
            <a:off x="5630760" y="6467040"/>
            <a:ext cx="4307400" cy="341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1BECFD3A-14F8-4634-BC00-70BD7589BF19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4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PlaceHolder 1"/>
          <p:cNvSpPr>
            <a:spLocks noGrp="1"/>
          </p:cNvSpPr>
          <p:nvPr>
            <p:ph type="sldImg"/>
          </p:nvPr>
        </p:nvSpPr>
        <p:spPr>
          <a:xfrm>
            <a:off x="5624640" y="638280"/>
            <a:ext cx="3060360" cy="1720440"/>
          </a:xfrm>
          <a:prstGeom prst="rect">
            <a:avLst/>
          </a:prstGeom>
          <a:ln w="0">
            <a:noFill/>
          </a:ln>
        </p:spPr>
      </p:sp>
      <p:sp>
        <p:nvSpPr>
          <p:cNvPr id="830" name="PlaceHolder 2"/>
          <p:cNvSpPr>
            <a:spLocks noGrp="1"/>
          </p:cNvSpPr>
          <p:nvPr>
            <p:ph type="body"/>
          </p:nvPr>
        </p:nvSpPr>
        <p:spPr>
          <a:xfrm>
            <a:off x="993960" y="3276720"/>
            <a:ext cx="7952400" cy="2680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16000" indent="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1" name="PlaceHolder 3"/>
          <p:cNvSpPr>
            <a:spLocks noGrp="1"/>
          </p:cNvSpPr>
          <p:nvPr>
            <p:ph type="sldNum" idx="91"/>
          </p:nvPr>
        </p:nvSpPr>
        <p:spPr>
          <a:xfrm>
            <a:off x="5630760" y="6467040"/>
            <a:ext cx="4307400" cy="341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DB26D9B5-9B92-4C2E-90B1-B34E41BA690D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4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PlaceHolder 1"/>
          <p:cNvSpPr>
            <a:spLocks noGrp="1"/>
          </p:cNvSpPr>
          <p:nvPr>
            <p:ph type="sldImg"/>
          </p:nvPr>
        </p:nvSpPr>
        <p:spPr>
          <a:xfrm>
            <a:off x="5624640" y="638280"/>
            <a:ext cx="3060360" cy="1720440"/>
          </a:xfrm>
          <a:prstGeom prst="rect">
            <a:avLst/>
          </a:prstGeom>
          <a:ln w="0">
            <a:noFill/>
          </a:ln>
        </p:spPr>
      </p:sp>
      <p:sp>
        <p:nvSpPr>
          <p:cNvPr id="833" name="PlaceHolder 2"/>
          <p:cNvSpPr>
            <a:spLocks noGrp="1"/>
          </p:cNvSpPr>
          <p:nvPr>
            <p:ph type="body"/>
          </p:nvPr>
        </p:nvSpPr>
        <p:spPr>
          <a:xfrm>
            <a:off x="993960" y="3276720"/>
            <a:ext cx="7952400" cy="2680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16000" indent="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4" name="PlaceHolder 3"/>
          <p:cNvSpPr>
            <a:spLocks noGrp="1"/>
          </p:cNvSpPr>
          <p:nvPr>
            <p:ph type="sldNum" idx="92"/>
          </p:nvPr>
        </p:nvSpPr>
        <p:spPr>
          <a:xfrm>
            <a:off x="5630760" y="6467040"/>
            <a:ext cx="4307400" cy="341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96F0D7CE-7D38-41FB-9408-D26488D4227C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4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PlaceHolder 1"/>
          <p:cNvSpPr>
            <a:spLocks noGrp="1"/>
          </p:cNvSpPr>
          <p:nvPr>
            <p:ph type="sldImg"/>
          </p:nvPr>
        </p:nvSpPr>
        <p:spPr>
          <a:xfrm>
            <a:off x="5624640" y="638280"/>
            <a:ext cx="3060360" cy="1720440"/>
          </a:xfrm>
          <a:prstGeom prst="rect">
            <a:avLst/>
          </a:prstGeom>
          <a:ln w="0">
            <a:noFill/>
          </a:ln>
        </p:spPr>
      </p:sp>
      <p:sp>
        <p:nvSpPr>
          <p:cNvPr id="836" name="PlaceHolder 2"/>
          <p:cNvSpPr>
            <a:spLocks noGrp="1"/>
          </p:cNvSpPr>
          <p:nvPr>
            <p:ph type="body"/>
          </p:nvPr>
        </p:nvSpPr>
        <p:spPr>
          <a:xfrm>
            <a:off x="993960" y="3276720"/>
            <a:ext cx="7952400" cy="2680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16000" indent="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7" name="PlaceHolder 3"/>
          <p:cNvSpPr>
            <a:spLocks noGrp="1"/>
          </p:cNvSpPr>
          <p:nvPr>
            <p:ph type="sldNum" idx="93"/>
          </p:nvPr>
        </p:nvSpPr>
        <p:spPr>
          <a:xfrm>
            <a:off x="5630760" y="6467040"/>
            <a:ext cx="4307400" cy="341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81363C20-43BA-42AB-81B3-CB2D2D13D6DB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4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PlaceHolder 1"/>
          <p:cNvSpPr>
            <a:spLocks noGrp="1"/>
          </p:cNvSpPr>
          <p:nvPr>
            <p:ph type="sldImg"/>
          </p:nvPr>
        </p:nvSpPr>
        <p:spPr>
          <a:xfrm>
            <a:off x="2927520" y="851040"/>
            <a:ext cx="4084200" cy="2296800"/>
          </a:xfrm>
          <a:prstGeom prst="rect">
            <a:avLst/>
          </a:prstGeom>
          <a:ln w="0">
            <a:noFill/>
          </a:ln>
        </p:spPr>
      </p:sp>
      <p:sp>
        <p:nvSpPr>
          <p:cNvPr id="839" name="PlaceHolder 2"/>
          <p:cNvSpPr>
            <a:spLocks noGrp="1"/>
          </p:cNvSpPr>
          <p:nvPr>
            <p:ph type="body"/>
          </p:nvPr>
        </p:nvSpPr>
        <p:spPr>
          <a:xfrm>
            <a:off x="993960" y="3276720"/>
            <a:ext cx="7952400" cy="2680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216000" indent="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0" name="PlaceHolder 3"/>
          <p:cNvSpPr>
            <a:spLocks noGrp="1"/>
          </p:cNvSpPr>
          <p:nvPr>
            <p:ph type="sldNum" idx="94"/>
          </p:nvPr>
        </p:nvSpPr>
        <p:spPr>
          <a:xfrm>
            <a:off x="5630760" y="6467040"/>
            <a:ext cx="4307400" cy="341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0ABAACEC-AD90-419C-9F8B-6D45D0071EC0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4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PlaceHolder 1"/>
          <p:cNvSpPr>
            <a:spLocks noGrp="1"/>
          </p:cNvSpPr>
          <p:nvPr>
            <p:ph type="sldImg"/>
          </p:nvPr>
        </p:nvSpPr>
        <p:spPr>
          <a:xfrm>
            <a:off x="2927520" y="851040"/>
            <a:ext cx="4086000" cy="2298240"/>
          </a:xfrm>
          <a:prstGeom prst="rect">
            <a:avLst/>
          </a:prstGeom>
          <a:ln w="0">
            <a:noFill/>
          </a:ln>
        </p:spPr>
      </p:sp>
      <p:sp>
        <p:nvSpPr>
          <p:cNvPr id="842" name="PlaceHolder 2"/>
          <p:cNvSpPr>
            <a:spLocks noGrp="1"/>
          </p:cNvSpPr>
          <p:nvPr>
            <p:ph type="body"/>
          </p:nvPr>
        </p:nvSpPr>
        <p:spPr>
          <a:xfrm>
            <a:off x="993960" y="3276720"/>
            <a:ext cx="7952400" cy="2680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16000" indent="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3" name="PlaceHolder 3"/>
          <p:cNvSpPr>
            <a:spLocks noGrp="1"/>
          </p:cNvSpPr>
          <p:nvPr>
            <p:ph type="sldNum" idx="95"/>
          </p:nvPr>
        </p:nvSpPr>
        <p:spPr>
          <a:xfrm>
            <a:off x="5630760" y="6467040"/>
            <a:ext cx="4307400" cy="341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DA3B01D8-F707-40DB-8338-02D197A5C5F7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PlaceHolder 1"/>
          <p:cNvSpPr>
            <a:spLocks noGrp="1"/>
          </p:cNvSpPr>
          <p:nvPr>
            <p:ph type="sldImg"/>
          </p:nvPr>
        </p:nvSpPr>
        <p:spPr>
          <a:xfrm>
            <a:off x="2927520" y="851040"/>
            <a:ext cx="4086000" cy="2298240"/>
          </a:xfrm>
          <a:prstGeom prst="rect">
            <a:avLst/>
          </a:prstGeom>
          <a:ln w="0">
            <a:noFill/>
          </a:ln>
        </p:spPr>
      </p:sp>
      <p:sp>
        <p:nvSpPr>
          <p:cNvPr id="725" name="PlaceHolder 2"/>
          <p:cNvSpPr>
            <a:spLocks noGrp="1"/>
          </p:cNvSpPr>
          <p:nvPr>
            <p:ph type="body"/>
          </p:nvPr>
        </p:nvSpPr>
        <p:spPr>
          <a:xfrm>
            <a:off x="993960" y="3276720"/>
            <a:ext cx="7952400" cy="2680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16000" indent="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6" name="PlaceHolder 3"/>
          <p:cNvSpPr>
            <a:spLocks noGrp="1"/>
          </p:cNvSpPr>
          <p:nvPr>
            <p:ph type="sldNum" idx="56"/>
          </p:nvPr>
        </p:nvSpPr>
        <p:spPr>
          <a:xfrm>
            <a:off x="5630760" y="6467040"/>
            <a:ext cx="4307400" cy="341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E5806D49-ECB5-4C4A-8D01-C41B4D2B6F47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PlaceHolder 1"/>
          <p:cNvSpPr>
            <a:spLocks noGrp="1"/>
          </p:cNvSpPr>
          <p:nvPr>
            <p:ph type="sldImg"/>
          </p:nvPr>
        </p:nvSpPr>
        <p:spPr>
          <a:xfrm>
            <a:off x="2927520" y="851040"/>
            <a:ext cx="4086000" cy="2298240"/>
          </a:xfrm>
          <a:prstGeom prst="rect">
            <a:avLst/>
          </a:prstGeom>
          <a:ln w="0">
            <a:noFill/>
          </a:ln>
        </p:spPr>
      </p:sp>
      <p:sp>
        <p:nvSpPr>
          <p:cNvPr id="728" name="PlaceHolder 2"/>
          <p:cNvSpPr>
            <a:spLocks noGrp="1"/>
          </p:cNvSpPr>
          <p:nvPr>
            <p:ph type="body"/>
          </p:nvPr>
        </p:nvSpPr>
        <p:spPr>
          <a:xfrm>
            <a:off x="993960" y="3276720"/>
            <a:ext cx="7952400" cy="2680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16000" indent="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9" name="PlaceHolder 3"/>
          <p:cNvSpPr>
            <a:spLocks noGrp="1"/>
          </p:cNvSpPr>
          <p:nvPr>
            <p:ph type="sldNum" idx="57"/>
          </p:nvPr>
        </p:nvSpPr>
        <p:spPr>
          <a:xfrm>
            <a:off x="5630760" y="6467040"/>
            <a:ext cx="4307400" cy="341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89E56453-2753-4EFD-944D-11199917FA4F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PlaceHolder 1"/>
          <p:cNvSpPr>
            <a:spLocks noGrp="1"/>
          </p:cNvSpPr>
          <p:nvPr>
            <p:ph type="sldImg"/>
          </p:nvPr>
        </p:nvSpPr>
        <p:spPr>
          <a:xfrm>
            <a:off x="2927520" y="851040"/>
            <a:ext cx="4086000" cy="2298240"/>
          </a:xfrm>
          <a:prstGeom prst="rect">
            <a:avLst/>
          </a:prstGeom>
          <a:ln w="0">
            <a:noFill/>
          </a:ln>
        </p:spPr>
      </p:sp>
      <p:sp>
        <p:nvSpPr>
          <p:cNvPr id="731" name="PlaceHolder 2"/>
          <p:cNvSpPr>
            <a:spLocks noGrp="1"/>
          </p:cNvSpPr>
          <p:nvPr>
            <p:ph type="body"/>
          </p:nvPr>
        </p:nvSpPr>
        <p:spPr>
          <a:xfrm>
            <a:off x="993960" y="3276720"/>
            <a:ext cx="7952400" cy="2680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16000" indent="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2" name="PlaceHolder 3"/>
          <p:cNvSpPr>
            <a:spLocks noGrp="1"/>
          </p:cNvSpPr>
          <p:nvPr>
            <p:ph type="sldNum" idx="58"/>
          </p:nvPr>
        </p:nvSpPr>
        <p:spPr>
          <a:xfrm>
            <a:off x="5630760" y="6467040"/>
            <a:ext cx="4307400" cy="341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6108BFF4-6496-43CA-8095-9FBEBA2FAA53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PlaceHolder 1"/>
          <p:cNvSpPr>
            <a:spLocks noGrp="1"/>
          </p:cNvSpPr>
          <p:nvPr>
            <p:ph type="sldImg"/>
          </p:nvPr>
        </p:nvSpPr>
        <p:spPr>
          <a:xfrm>
            <a:off x="2927520" y="851040"/>
            <a:ext cx="4086000" cy="2298240"/>
          </a:xfrm>
          <a:prstGeom prst="rect">
            <a:avLst/>
          </a:prstGeom>
          <a:ln w="0">
            <a:noFill/>
          </a:ln>
        </p:spPr>
      </p:sp>
      <p:sp>
        <p:nvSpPr>
          <p:cNvPr id="734" name="PlaceHolder 2"/>
          <p:cNvSpPr>
            <a:spLocks noGrp="1"/>
          </p:cNvSpPr>
          <p:nvPr>
            <p:ph type="body"/>
          </p:nvPr>
        </p:nvSpPr>
        <p:spPr>
          <a:xfrm>
            <a:off x="993960" y="3276720"/>
            <a:ext cx="7952400" cy="2680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16000" indent="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5" name="PlaceHolder 3"/>
          <p:cNvSpPr>
            <a:spLocks noGrp="1"/>
          </p:cNvSpPr>
          <p:nvPr>
            <p:ph type="sldNum" idx="59"/>
          </p:nvPr>
        </p:nvSpPr>
        <p:spPr>
          <a:xfrm>
            <a:off x="5630760" y="6467040"/>
            <a:ext cx="4307400" cy="341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6CF69494-CF5D-4191-8176-5DB148330B17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PlaceHolder 1"/>
          <p:cNvSpPr>
            <a:spLocks noGrp="1"/>
          </p:cNvSpPr>
          <p:nvPr>
            <p:ph type="sldImg"/>
          </p:nvPr>
        </p:nvSpPr>
        <p:spPr>
          <a:xfrm>
            <a:off x="2927520" y="851040"/>
            <a:ext cx="4086000" cy="2298240"/>
          </a:xfrm>
          <a:prstGeom prst="rect">
            <a:avLst/>
          </a:prstGeom>
          <a:ln w="0">
            <a:noFill/>
          </a:ln>
        </p:spPr>
      </p:sp>
      <p:sp>
        <p:nvSpPr>
          <p:cNvPr id="737" name="PlaceHolder 2"/>
          <p:cNvSpPr>
            <a:spLocks noGrp="1"/>
          </p:cNvSpPr>
          <p:nvPr>
            <p:ph type="body"/>
          </p:nvPr>
        </p:nvSpPr>
        <p:spPr>
          <a:xfrm>
            <a:off x="993960" y="3276720"/>
            <a:ext cx="7952400" cy="2680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16000" indent="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8" name="PlaceHolder 3"/>
          <p:cNvSpPr>
            <a:spLocks noGrp="1"/>
          </p:cNvSpPr>
          <p:nvPr>
            <p:ph type="sldNum" idx="60"/>
          </p:nvPr>
        </p:nvSpPr>
        <p:spPr>
          <a:xfrm>
            <a:off x="5630760" y="6467040"/>
            <a:ext cx="4307400" cy="341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A060A088-188B-4D5D-81C9-A5F209A85138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0C5A4B8-0A50-424F-A445-12B63DCD78C5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BB029A7-C194-457F-ADCF-C907A68C4809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DE94BAA-7FFC-4954-957A-A2B50ED40DC0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EC38B83-4B9B-4B3E-B4D7-E2D14DDFB94F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C77C1848-EC05-4308-80C5-6E7FE0428E2A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59AD2E17-3E48-459C-B35B-432AB1734639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6C4A7CAC-817F-4BB5-8382-6F95BEC7D5EE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9386E294-9496-40B7-B925-DF7E7B093B15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F8F82704-C09F-45F7-AE20-5F99735EB2FB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97D48468-7DC2-45A0-9C46-4229CAE5D11D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FDBC8D30-EBEE-48DB-AAF6-F1FA29A7B8A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5DD41C9-FCA2-4237-8BF7-7A9547ADEB13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7CF5059D-9B6E-4AD1-8DCA-B6074A13D0E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8232E1F9-8AC8-4DA1-9DDF-66C55BBCB9E7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FC07C0ED-F31E-495B-8660-E12A7728276A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5827FCDF-CC31-4A95-A097-C251AA41669D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22C3F1EC-A735-4218-9503-187A19321C1F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A316B81-A60C-4C79-B570-F9F6FA5163ED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801B6C5-F1FC-453A-A60D-8BFF3D68A353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ADEE547-E69C-4CD9-892D-F6AF0F391DEC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A0454AA-D3E7-4C71-91D6-372A4A51B150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CE840D9-2E4F-43D4-AD6D-85635C85372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D54B47A-031D-409A-8037-E1B73E6285B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2745561-CE43-4C21-8E64-D0B2959D06D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indent="0" algn="ctr">
              <a:lnSpc>
                <a:spcPct val="90000"/>
              </a:lnSpc>
              <a:buNone/>
            </a:pPr>
            <a:r>
              <a:rPr b="0" lang="ru-RU" sz="6000" spc="-1" strike="noStrike">
                <a:solidFill>
                  <a:srgbClr val="000000"/>
                </a:solidFill>
                <a:latin typeface="Calibri Light"/>
              </a:rPr>
              <a:t>Образец заголовка</a:t>
            </a:r>
            <a:endParaRPr b="0" lang="ru-RU" sz="6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 idx="1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ru-RU" sz="1200" spc="-1" strike="noStrike">
                <a:solidFill>
                  <a:srgbClr val="8b8b8b"/>
                </a:solidFill>
                <a:latin typeface="Calibri"/>
              </a:rPr>
              <a:t>&lt;дата/время&gt;</a:t>
            </a:r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2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C09F2E73-1AEB-4291-82B3-49AF67FD4781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Calibri Light"/>
              </a:rPr>
              <a:t>Образец заголовка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Образец текста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Второй уровень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Третий уровень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Четвертый уровень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Пятый уровень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 idx="4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ru-RU" sz="1200" spc="-1" strike="noStrike">
                <a:solidFill>
                  <a:srgbClr val="8b8b8b"/>
                </a:solidFill>
                <a:latin typeface="Calibri"/>
              </a:rPr>
              <a:t>&lt;дата/время&gt;</a:t>
            </a:r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 idx="5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 idx="6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6955243F-8E3B-40A0-9685-10D70612BCF0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6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12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18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13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1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20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2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14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22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3.xml"/><Relationship Id="rId5" Type="http://schemas.openxmlformats.org/officeDocument/2006/relationships/notesSlide" Target="../notesSlides/notesSlide2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hyperlink" Target="https://www.cbr.ru/registries/infrastr/#a_132564" TargetMode="External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24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hyperlink" Target="https://www.cbr.ru/vfs/registers/infr/list_invest_platform_op.xlsx" TargetMode="External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2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26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27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28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29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3.xml"/><Relationship Id="rId5" Type="http://schemas.openxmlformats.org/officeDocument/2006/relationships/notesSlide" Target="../notesSlides/notesSlide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18.jpe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30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31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20.jpe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32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21.jpe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33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22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34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23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35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24.png"/><Relationship Id="rId3" Type="http://schemas.openxmlformats.org/officeDocument/2006/relationships/image" Target="../media/image25.png"/><Relationship Id="rId4" Type="http://schemas.openxmlformats.org/officeDocument/2006/relationships/slideLayout" Target="../slideLayouts/slideLayout13.xml"/><Relationship Id="rId5" Type="http://schemas.openxmlformats.org/officeDocument/2006/relationships/notesSlide" Target="../notesSlides/notesSlide36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37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26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38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39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2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slideLayout" Target="../slideLayouts/slideLayout13.xml"/><Relationship Id="rId7" Type="http://schemas.openxmlformats.org/officeDocument/2006/relationships/notesSlide" Target="../notesSlides/notesSlide4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27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40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41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28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42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4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diagramData" Target="../diagrams/data1.xml"/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openxmlformats.org/officeDocument/2006/relationships/diagramData" Target="../diagrams/data2.xml"/><Relationship Id="rId7" Type="http://schemas.openxmlformats.org/officeDocument/2006/relationships/diagramLayout" Target="../diagrams/layout2.xml"/><Relationship Id="rId8" Type="http://schemas.openxmlformats.org/officeDocument/2006/relationships/diagramQuickStyle" Target="../diagrams/quickStyle2.xml"/><Relationship Id="rId9" Type="http://schemas.openxmlformats.org/officeDocument/2006/relationships/diagramColors" Target="../diagrams/colors2.xml"/><Relationship Id="rId10" Type="http://schemas.openxmlformats.org/officeDocument/2006/relationships/slideLayout" Target="../slideLayouts/slideLayout13.xml"/><Relationship Id="rId11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Прямоугольник 3"/>
          <p:cNvSpPr/>
          <p:nvPr/>
        </p:nvSpPr>
        <p:spPr>
          <a:xfrm>
            <a:off x="2748960" y="1965960"/>
            <a:ext cx="8699400" cy="252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4000" spc="-1" strike="noStrike">
                <a:solidFill>
                  <a:schemeClr val="accent6">
                    <a:lumMod val="60000"/>
                    <a:lumOff val="40000"/>
                  </a:schemeClr>
                </a:solidFill>
                <a:latin typeface="Bookman Old Style"/>
                <a:ea typeface="Ebrima"/>
              </a:rPr>
              <a:t>Антикоррупционное декларирование. </a:t>
            </a:r>
            <a:br>
              <a:rPr sz="4000"/>
            </a:br>
            <a:r>
              <a:rPr b="1" lang="ru-RU" sz="4000" spc="-1" strike="noStrike">
                <a:solidFill>
                  <a:schemeClr val="accent6">
                    <a:lumMod val="60000"/>
                    <a:lumOff val="40000"/>
                  </a:schemeClr>
                </a:solidFill>
                <a:latin typeface="Bookman Old Style"/>
                <a:ea typeface="Ebrima"/>
              </a:rPr>
              <a:t>Методические рекомендации </a:t>
            </a:r>
            <a:br>
              <a:rPr sz="4000"/>
            </a:br>
            <a:r>
              <a:rPr b="1" lang="ru-RU" sz="4000" spc="-1" strike="noStrike">
                <a:solidFill>
                  <a:schemeClr val="accent6">
                    <a:lumMod val="60000"/>
                    <a:lumOff val="40000"/>
                  </a:schemeClr>
                </a:solidFill>
                <a:latin typeface="Bookman Old Style"/>
                <a:ea typeface="Ebrima"/>
              </a:rPr>
              <a:t>Минтруда России</a:t>
            </a:r>
            <a:endParaRPr b="0" lang="ru-RU" sz="40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89" name="Группа 1"/>
          <p:cNvGrpSpPr/>
          <p:nvPr/>
        </p:nvGrpSpPr>
        <p:grpSpPr>
          <a:xfrm>
            <a:off x="0" y="0"/>
            <a:ext cx="2123640" cy="6858000"/>
            <a:chOff x="0" y="0"/>
            <a:chExt cx="2123640" cy="6858000"/>
          </a:xfrm>
        </p:grpSpPr>
        <p:sp>
          <p:nvSpPr>
            <p:cNvPr id="90" name="Прямоугольник 2"/>
            <p:cNvSpPr/>
            <p:nvPr/>
          </p:nvSpPr>
          <p:spPr>
            <a:xfrm flipV="1" rot="5400000">
              <a:off x="-2961000" y="2960640"/>
              <a:ext cx="6857640" cy="93564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ru-RU" sz="1800" spc="-1" strike="noStrike">
                <a:solidFill>
                  <a:schemeClr val="dk1"/>
                </a:solidFill>
                <a:latin typeface="Calibri"/>
              </a:endParaRPr>
            </a:p>
          </p:txBody>
        </p:sp>
        <p:sp>
          <p:nvSpPr>
            <p:cNvPr id="91" name="Прямоугольник 4"/>
            <p:cNvSpPr/>
            <p:nvPr/>
          </p:nvSpPr>
          <p:spPr>
            <a:xfrm flipV="1" rot="5400000">
              <a:off x="-2313000" y="3248640"/>
              <a:ext cx="6857640" cy="3596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ru-RU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92" name="Прямоугольник 5"/>
            <p:cNvSpPr/>
            <p:nvPr/>
          </p:nvSpPr>
          <p:spPr>
            <a:xfrm flipV="1" rot="5400000">
              <a:off x="-331200" y="4870800"/>
              <a:ext cx="3614400" cy="3596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ru-RU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93" name="Прямоугольник 6"/>
            <p:cNvSpPr/>
            <p:nvPr/>
          </p:nvSpPr>
          <p:spPr>
            <a:xfrm flipV="1" rot="5400000">
              <a:off x="371160" y="5105520"/>
              <a:ext cx="3036960" cy="46764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ru-RU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</p:grpSp>
      <p:sp>
        <p:nvSpPr>
          <p:cNvPr id="94" name="TextBox 7"/>
          <p:cNvSpPr/>
          <p:nvPr/>
        </p:nvSpPr>
        <p:spPr>
          <a:xfrm>
            <a:off x="2748960" y="5534640"/>
            <a:ext cx="3453480" cy="1309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chemeClr val="accent6"/>
                </a:solidFill>
                <a:latin typeface="Calibri"/>
              </a:rPr>
              <a:t>Москва,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chemeClr val="accent6"/>
                </a:solidFill>
                <a:latin typeface="Calibri"/>
              </a:rPr>
              <a:t>Февраль 2024 г.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4" name="Группа 29"/>
          <p:cNvGrpSpPr/>
          <p:nvPr/>
        </p:nvGrpSpPr>
        <p:grpSpPr>
          <a:xfrm>
            <a:off x="0" y="0"/>
            <a:ext cx="12191760" cy="671400"/>
            <a:chOff x="0" y="0"/>
            <a:chExt cx="12191760" cy="671400"/>
          </a:xfrm>
        </p:grpSpPr>
        <p:sp>
          <p:nvSpPr>
            <p:cNvPr id="225" name="Прямоугольник 30"/>
            <p:cNvSpPr/>
            <p:nvPr/>
          </p:nvSpPr>
          <p:spPr>
            <a:xfrm>
              <a:off x="0" y="0"/>
              <a:ext cx="12191760" cy="35964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ru-RU" sz="1800" spc="-1" strike="noStrike">
                <a:solidFill>
                  <a:schemeClr val="dk1"/>
                </a:solidFill>
                <a:latin typeface="Calibri"/>
              </a:endParaRPr>
            </a:p>
          </p:txBody>
        </p:sp>
        <p:sp>
          <p:nvSpPr>
            <p:cNvPr id="226" name="Прямоугольник 31"/>
            <p:cNvSpPr/>
            <p:nvPr/>
          </p:nvSpPr>
          <p:spPr>
            <a:xfrm>
              <a:off x="0" y="355680"/>
              <a:ext cx="12191760" cy="1076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ru-RU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227" name="Прямоугольник 32"/>
            <p:cNvSpPr/>
            <p:nvPr/>
          </p:nvSpPr>
          <p:spPr>
            <a:xfrm>
              <a:off x="5765760" y="457200"/>
              <a:ext cx="6426000" cy="1076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ru-RU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228" name="Прямоугольник 33"/>
            <p:cNvSpPr/>
            <p:nvPr/>
          </p:nvSpPr>
          <p:spPr>
            <a:xfrm>
              <a:off x="6792120" y="563760"/>
              <a:ext cx="5399640" cy="10764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ru-RU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</p:grpSp>
      <p:pic>
        <p:nvPicPr>
          <p:cNvPr id="229" name="Объект 11" descr=""/>
          <p:cNvPicPr/>
          <p:nvPr/>
        </p:nvPicPr>
        <p:blipFill>
          <a:blip r:embed="rId1"/>
          <a:stretch/>
        </p:blipFill>
        <p:spPr>
          <a:xfrm>
            <a:off x="165600" y="0"/>
            <a:ext cx="571680" cy="691560"/>
          </a:xfrm>
          <a:prstGeom prst="rect">
            <a:avLst/>
          </a:prstGeom>
          <a:ln w="0">
            <a:noFill/>
          </a:ln>
        </p:spPr>
      </p:pic>
      <p:sp>
        <p:nvSpPr>
          <p:cNvPr id="230" name="TextBox 25"/>
          <p:cNvSpPr/>
          <p:nvPr/>
        </p:nvSpPr>
        <p:spPr>
          <a:xfrm>
            <a:off x="551520" y="791640"/>
            <a:ext cx="1108872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chemeClr val="accent6"/>
                </a:solidFill>
                <a:latin typeface="Calibri"/>
              </a:rPr>
              <a:t>Начало работы с декларацией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1" name="Прямоугольник 10"/>
          <p:cNvSpPr/>
          <p:nvPr/>
        </p:nvSpPr>
        <p:spPr>
          <a:xfrm>
            <a:off x="545400" y="1566360"/>
            <a:ext cx="11239920" cy="395640"/>
          </a:xfrm>
          <a:prstGeom prst="rect">
            <a:avLst/>
          </a:prstGeom>
          <a:noFill/>
          <a:ln w="28575">
            <a:solidFill>
              <a:srgbClr val="ffc000">
                <a:lumMod val="40000"/>
                <a:lumOff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chemeClr val="accent1"/>
                </a:solidFill>
                <a:latin typeface="Calibri"/>
              </a:rPr>
              <a:t>Сроки декларационной кампании 2024 года: 1 (30) апреля 2024 года соответственно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2" name="Прямоугольник 12"/>
          <p:cNvSpPr/>
          <p:nvPr/>
        </p:nvSpPr>
        <p:spPr>
          <a:xfrm>
            <a:off x="545400" y="2101320"/>
            <a:ext cx="11239920" cy="1187640"/>
          </a:xfrm>
          <a:prstGeom prst="rect">
            <a:avLst/>
          </a:prstGeom>
          <a:noFill/>
          <a:ln w="28575">
            <a:solidFill>
              <a:srgbClr val="ffc000">
                <a:lumMod val="40000"/>
                <a:lumOff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chemeClr val="accent1"/>
                </a:solidFill>
                <a:latin typeface="Calibri"/>
              </a:rPr>
              <a:t>Юридически значимым для декларационной кампании 2024 года является перечень должностей, </a:t>
            </a:r>
            <a:br>
              <a:rPr sz="1800"/>
            </a:br>
            <a:r>
              <a:rPr b="0" lang="ru-RU" sz="1800" spc="-1" strike="noStrike">
                <a:solidFill>
                  <a:schemeClr val="accent1"/>
                </a:solidFill>
                <a:latin typeface="Calibri"/>
              </a:rPr>
              <a:t>имеющий силу по состоянию на 31 декабря 2023 г.; перечень формируется на основании оценки рисков;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chemeClr val="accent1"/>
                </a:solidFill>
                <a:latin typeface="Calibri"/>
              </a:rPr>
              <a:t>Для ситуаций поступления / перевода с должности не в перечне на должность в перечень смотрим на актуальный перечень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3" name="Прямоугольник 14"/>
          <p:cNvSpPr/>
          <p:nvPr/>
        </p:nvSpPr>
        <p:spPr>
          <a:xfrm>
            <a:off x="545400" y="3963600"/>
            <a:ext cx="11239920" cy="899640"/>
          </a:xfrm>
          <a:prstGeom prst="rect">
            <a:avLst/>
          </a:prstGeom>
          <a:noFill/>
          <a:ln w="28575">
            <a:solidFill>
              <a:srgbClr val="ffc000">
                <a:lumMod val="40000"/>
                <a:lumOff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chemeClr val="accent1"/>
                </a:solidFill>
                <a:latin typeface="Calibri"/>
              </a:rPr>
              <a:t>Порядок представления справки утверждается НПА;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chemeClr val="accent1"/>
                </a:solidFill>
                <a:latin typeface="Calibri"/>
              </a:rPr>
              <a:t>Представление справки в электронном виде по общему правилу не предусмотрено, главное, чтобы справка имела юридическую силу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4" name="Прямоугольник 1"/>
          <p:cNvSpPr/>
          <p:nvPr/>
        </p:nvSpPr>
        <p:spPr>
          <a:xfrm>
            <a:off x="545400" y="5002920"/>
            <a:ext cx="11239920" cy="395640"/>
          </a:xfrm>
          <a:prstGeom prst="rect">
            <a:avLst/>
          </a:prstGeom>
          <a:noFill/>
          <a:ln w="28575">
            <a:solidFill>
              <a:srgbClr val="ffc000">
                <a:lumMod val="40000"/>
                <a:lumOff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chemeClr val="accent1"/>
                </a:solidFill>
                <a:latin typeface="Calibri"/>
              </a:rPr>
              <a:t>Если необходима справка в т.ч. формате </a:t>
            </a:r>
            <a:r>
              <a:rPr b="0" lang="en-US" sz="1800" spc="-1" strike="noStrike">
                <a:solidFill>
                  <a:schemeClr val="accent1"/>
                </a:solidFill>
                <a:latin typeface="Calibri"/>
              </a:rPr>
              <a:t>.XSB</a:t>
            </a:r>
            <a:r>
              <a:rPr b="0" lang="ru-RU" sz="1800" spc="-1" strike="noStrike">
                <a:solidFill>
                  <a:schemeClr val="accent1"/>
                </a:solidFill>
                <a:latin typeface="Calibri"/>
              </a:rPr>
              <a:t>, то это прописывается в порядке представления справки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5" name="Прямоугольник 3"/>
          <p:cNvSpPr/>
          <p:nvPr/>
        </p:nvSpPr>
        <p:spPr>
          <a:xfrm>
            <a:off x="545400" y="3428640"/>
            <a:ext cx="11239920" cy="395640"/>
          </a:xfrm>
          <a:prstGeom prst="rect">
            <a:avLst/>
          </a:prstGeom>
          <a:noFill/>
          <a:ln w="28575">
            <a:solidFill>
              <a:srgbClr val="ffc000">
                <a:lumMod val="40000"/>
                <a:lumOff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chemeClr val="accent1"/>
                </a:solidFill>
                <a:latin typeface="Calibri"/>
              </a:rPr>
              <a:t>Квалифицирующий признак "31 декабря" не у всех декларантов (см., например, гос.должности)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6" name="PlaceHolder 1"/>
          <p:cNvSpPr>
            <a:spLocks noGrp="1"/>
          </p:cNvSpPr>
          <p:nvPr>
            <p:ph type="sldNum" idx="18"/>
          </p:nvPr>
        </p:nvSpPr>
        <p:spPr>
          <a:xfrm>
            <a:off x="10639080" y="-43200"/>
            <a:ext cx="1146240" cy="4060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1" lang="ru-RU" sz="2800" spc="-1" strike="noStrike">
                <a:solidFill>
                  <a:schemeClr val="accent6">
                    <a:lumMod val="60000"/>
                    <a:lumOff val="40000"/>
                  </a:schemeClr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E792E54E-E85F-4C8E-A41C-9EA61248E22F}" type="slidenum">
              <a:rPr b="1" lang="ru-RU" sz="2800" spc="-1" strike="noStrike">
                <a:solidFill>
                  <a:schemeClr val="accent6">
                    <a:lumMod val="60000"/>
                    <a:lumOff val="40000"/>
                  </a:schemeClr>
                </a:solidFill>
                <a:latin typeface="Calibri"/>
              </a:rPr>
              <a:t>&lt;номер&gt;</a:t>
            </a:fld>
            <a:endParaRPr b="0" lang="ru-RU" sz="28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7" name="Группа 36"/>
          <p:cNvGrpSpPr/>
          <p:nvPr/>
        </p:nvGrpSpPr>
        <p:grpSpPr>
          <a:xfrm>
            <a:off x="0" y="0"/>
            <a:ext cx="12191760" cy="671400"/>
            <a:chOff x="0" y="0"/>
            <a:chExt cx="12191760" cy="671400"/>
          </a:xfrm>
        </p:grpSpPr>
        <p:sp>
          <p:nvSpPr>
            <p:cNvPr id="238" name="Прямоугольник 5"/>
            <p:cNvSpPr/>
            <p:nvPr/>
          </p:nvSpPr>
          <p:spPr>
            <a:xfrm>
              <a:off x="0" y="0"/>
              <a:ext cx="12191760" cy="35964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ru-RU" sz="1800" spc="-1" strike="noStrike">
                <a:solidFill>
                  <a:schemeClr val="dk1"/>
                </a:solidFill>
                <a:latin typeface="Calibri"/>
              </a:endParaRPr>
            </a:p>
          </p:txBody>
        </p:sp>
        <p:sp>
          <p:nvSpPr>
            <p:cNvPr id="239" name="Прямоугольник 20"/>
            <p:cNvSpPr/>
            <p:nvPr/>
          </p:nvSpPr>
          <p:spPr>
            <a:xfrm>
              <a:off x="0" y="355680"/>
              <a:ext cx="12191760" cy="1076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ru-RU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240" name="Прямоугольник 21"/>
            <p:cNvSpPr/>
            <p:nvPr/>
          </p:nvSpPr>
          <p:spPr>
            <a:xfrm>
              <a:off x="5765760" y="457200"/>
              <a:ext cx="6426000" cy="1076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ru-RU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241" name="Прямоугольник 22"/>
            <p:cNvSpPr/>
            <p:nvPr/>
          </p:nvSpPr>
          <p:spPr>
            <a:xfrm>
              <a:off x="6792120" y="563760"/>
              <a:ext cx="5399640" cy="10764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ru-RU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</p:grpSp>
      <p:sp>
        <p:nvSpPr>
          <p:cNvPr id="242" name="PlaceHolder 1"/>
          <p:cNvSpPr>
            <a:spLocks noGrp="1"/>
          </p:cNvSpPr>
          <p:nvPr>
            <p:ph type="sldNum" idx="19"/>
          </p:nvPr>
        </p:nvSpPr>
        <p:spPr>
          <a:xfrm>
            <a:off x="10639080" y="-43200"/>
            <a:ext cx="1146240" cy="4060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1" lang="ru-RU" sz="2800" spc="-1" strike="noStrike">
                <a:solidFill>
                  <a:schemeClr val="accent6">
                    <a:lumMod val="60000"/>
                    <a:lumOff val="40000"/>
                  </a:schemeClr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1B92D79F-0E84-42EC-B894-5ED3B76220FD}" type="slidenum">
              <a:rPr b="1" lang="ru-RU" sz="2800" spc="-1" strike="noStrike">
                <a:solidFill>
                  <a:schemeClr val="accent6">
                    <a:lumMod val="60000"/>
                    <a:lumOff val="40000"/>
                  </a:schemeClr>
                </a:solidFill>
                <a:latin typeface="Calibri"/>
              </a:rPr>
              <a:t>&lt;номер&gt;</a:t>
            </a:fld>
            <a:endParaRPr b="0" lang="ru-RU" sz="28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43" name="Объект 11" descr=""/>
          <p:cNvPicPr/>
          <p:nvPr/>
        </p:nvPicPr>
        <p:blipFill>
          <a:blip r:embed="rId1"/>
          <a:stretch/>
        </p:blipFill>
        <p:spPr>
          <a:xfrm>
            <a:off x="165600" y="0"/>
            <a:ext cx="571680" cy="691560"/>
          </a:xfrm>
          <a:prstGeom prst="rect">
            <a:avLst/>
          </a:prstGeom>
          <a:ln w="0">
            <a:noFill/>
          </a:ln>
        </p:spPr>
      </p:pic>
      <p:sp>
        <p:nvSpPr>
          <p:cNvPr id="244" name="TextBox 51"/>
          <p:cNvSpPr/>
          <p:nvPr/>
        </p:nvSpPr>
        <p:spPr>
          <a:xfrm>
            <a:off x="551520" y="784080"/>
            <a:ext cx="11088720" cy="45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chemeClr val="accent6"/>
                </a:solidFill>
                <a:latin typeface="Calibri"/>
              </a:rPr>
              <a:t>Работа с СПО "Справки БК"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5" name="Прямоугольник 2"/>
          <p:cNvSpPr/>
          <p:nvPr/>
        </p:nvSpPr>
        <p:spPr>
          <a:xfrm>
            <a:off x="1286280" y="1724040"/>
            <a:ext cx="10499040" cy="57564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chemeClr val="accent1"/>
                </a:solidFill>
                <a:latin typeface="Calibri"/>
              </a:rPr>
              <a:t>При печати справки формируются зоны со служебной информацией (штриховые коды и т.п.), нанесение каких-либо пометок на которые не допускается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6" name="Стрелка вправо 66"/>
          <p:cNvSpPr/>
          <p:nvPr/>
        </p:nvSpPr>
        <p:spPr>
          <a:xfrm>
            <a:off x="545400" y="1868400"/>
            <a:ext cx="437760" cy="28656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accent1"/>
              </a:solidFill>
              <a:latin typeface="Calibri"/>
            </a:endParaRPr>
          </a:p>
        </p:txBody>
      </p:sp>
      <p:sp>
        <p:nvSpPr>
          <p:cNvPr id="247" name="Прямоугольник 4"/>
          <p:cNvSpPr/>
          <p:nvPr/>
        </p:nvSpPr>
        <p:spPr>
          <a:xfrm>
            <a:off x="1286280" y="2908080"/>
            <a:ext cx="10499040" cy="35964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chemeClr val="accent1"/>
                </a:solidFill>
                <a:latin typeface="Calibri"/>
              </a:rPr>
              <a:t>Не допускаются дефекты печати в виде полос, пятен (при дефектах барабана или картриджа принтера)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8" name="Стрелка вправо 68"/>
          <p:cNvSpPr/>
          <p:nvPr/>
        </p:nvSpPr>
        <p:spPr>
          <a:xfrm>
            <a:off x="545400" y="2947320"/>
            <a:ext cx="437760" cy="28656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accent1"/>
              </a:solidFill>
              <a:latin typeface="Calibri"/>
            </a:endParaRPr>
          </a:p>
        </p:txBody>
      </p:sp>
      <p:sp>
        <p:nvSpPr>
          <p:cNvPr id="249" name="Прямоугольник 7"/>
          <p:cNvSpPr/>
          <p:nvPr/>
        </p:nvSpPr>
        <p:spPr>
          <a:xfrm>
            <a:off x="1286280" y="2423880"/>
            <a:ext cx="10499040" cy="35964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chemeClr val="accent1"/>
                </a:solidFill>
                <a:latin typeface="Calibri"/>
              </a:rPr>
              <a:t>Для печати справок используется лазерный принтер, обеспечивающий качественную печать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0" name="Стрелка вправо 70"/>
          <p:cNvSpPr/>
          <p:nvPr/>
        </p:nvSpPr>
        <p:spPr>
          <a:xfrm>
            <a:off x="545400" y="2460600"/>
            <a:ext cx="437760" cy="28656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accent1"/>
              </a:solidFill>
              <a:latin typeface="Calibri"/>
            </a:endParaRPr>
          </a:p>
        </p:txBody>
      </p:sp>
      <p:sp>
        <p:nvSpPr>
          <p:cNvPr id="251" name="Прямоугольник 9"/>
          <p:cNvSpPr/>
          <p:nvPr/>
        </p:nvSpPr>
        <p:spPr>
          <a:xfrm>
            <a:off x="1286280" y="3391920"/>
            <a:ext cx="10499040" cy="87516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chemeClr val="accent1"/>
                </a:solidFill>
                <a:latin typeface="Calibri"/>
              </a:rPr>
              <a:t>Не допускается наличие подписи и пометок на линейных и двумерных штрих-кодах</a:t>
            </a:r>
            <a:br>
              <a:rPr sz="1800"/>
            </a:br>
            <a:r>
              <a:rPr b="0" lang="ru-RU" sz="1800" spc="-1" strike="noStrike">
                <a:solidFill>
                  <a:schemeClr val="accent1"/>
                </a:solidFill>
                <a:latin typeface="Calibri"/>
              </a:rPr>
              <a:t>(подпись на справке может быть поставлена в правом нижнем углу всех страниц, кроме последней: </a:t>
            </a:r>
            <a:br>
              <a:rPr sz="1800"/>
            </a:br>
            <a:r>
              <a:rPr b="0" lang="ru-RU" sz="1800" spc="-1" strike="noStrike">
                <a:solidFill>
                  <a:schemeClr val="accent1"/>
                </a:solidFill>
                <a:latin typeface="Calibri"/>
              </a:rPr>
              <a:t>на последней странице подпись ставится в специально отведенном месте)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2" name="Стрелка вправо 72"/>
          <p:cNvSpPr/>
          <p:nvPr/>
        </p:nvSpPr>
        <p:spPr>
          <a:xfrm>
            <a:off x="545400" y="3686040"/>
            <a:ext cx="437760" cy="28656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accent1"/>
              </a:solidFill>
              <a:latin typeface="Calibri"/>
            </a:endParaRPr>
          </a:p>
        </p:txBody>
      </p:sp>
      <p:sp>
        <p:nvSpPr>
          <p:cNvPr id="253" name="Прямоугольник 12"/>
          <p:cNvSpPr/>
          <p:nvPr/>
        </p:nvSpPr>
        <p:spPr>
          <a:xfrm>
            <a:off x="1286280" y="4391280"/>
            <a:ext cx="10499040" cy="35964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chemeClr val="accent1"/>
                </a:solidFill>
                <a:latin typeface="Calibri"/>
              </a:rPr>
              <a:t>Не допускаются рукописные правки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4" name="Стрелка вправо 77"/>
          <p:cNvSpPr/>
          <p:nvPr/>
        </p:nvSpPr>
        <p:spPr>
          <a:xfrm>
            <a:off x="545400" y="4428000"/>
            <a:ext cx="437760" cy="28656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accent1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Группа 36"/>
          <p:cNvGrpSpPr/>
          <p:nvPr/>
        </p:nvGrpSpPr>
        <p:grpSpPr>
          <a:xfrm>
            <a:off x="0" y="0"/>
            <a:ext cx="12191760" cy="671400"/>
            <a:chOff x="0" y="0"/>
            <a:chExt cx="12191760" cy="671400"/>
          </a:xfrm>
        </p:grpSpPr>
        <p:sp>
          <p:nvSpPr>
            <p:cNvPr id="256" name="Прямоугольник 5"/>
            <p:cNvSpPr/>
            <p:nvPr/>
          </p:nvSpPr>
          <p:spPr>
            <a:xfrm>
              <a:off x="0" y="0"/>
              <a:ext cx="12191760" cy="35964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ru-RU" sz="1800" spc="-1" strike="noStrike">
                <a:solidFill>
                  <a:schemeClr val="dk1"/>
                </a:solidFill>
                <a:latin typeface="Calibri"/>
              </a:endParaRPr>
            </a:p>
          </p:txBody>
        </p:sp>
        <p:sp>
          <p:nvSpPr>
            <p:cNvPr id="257" name="Прямоугольник 20"/>
            <p:cNvSpPr/>
            <p:nvPr/>
          </p:nvSpPr>
          <p:spPr>
            <a:xfrm>
              <a:off x="0" y="355680"/>
              <a:ext cx="12191760" cy="1076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ru-RU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258" name="Прямоугольник 21"/>
            <p:cNvSpPr/>
            <p:nvPr/>
          </p:nvSpPr>
          <p:spPr>
            <a:xfrm>
              <a:off x="5765760" y="457200"/>
              <a:ext cx="6426000" cy="1076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ru-RU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259" name="Прямоугольник 22"/>
            <p:cNvSpPr/>
            <p:nvPr/>
          </p:nvSpPr>
          <p:spPr>
            <a:xfrm>
              <a:off x="6792120" y="563760"/>
              <a:ext cx="5399640" cy="10764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ru-RU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</p:grpSp>
      <p:sp>
        <p:nvSpPr>
          <p:cNvPr id="260" name="PlaceHolder 1"/>
          <p:cNvSpPr>
            <a:spLocks noGrp="1"/>
          </p:cNvSpPr>
          <p:nvPr>
            <p:ph type="sldNum" idx="20"/>
          </p:nvPr>
        </p:nvSpPr>
        <p:spPr>
          <a:xfrm>
            <a:off x="10639080" y="-43200"/>
            <a:ext cx="1146240" cy="4060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1" lang="ru-RU" sz="2800" spc="-1" strike="noStrike">
                <a:solidFill>
                  <a:schemeClr val="accent6">
                    <a:lumMod val="60000"/>
                    <a:lumOff val="40000"/>
                  </a:schemeClr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7E8D4F7A-797C-45E6-9187-F806B5487C2B}" type="slidenum">
              <a:rPr b="1" lang="ru-RU" sz="2800" spc="-1" strike="noStrike">
                <a:solidFill>
                  <a:schemeClr val="accent6">
                    <a:lumMod val="60000"/>
                    <a:lumOff val="40000"/>
                  </a:schemeClr>
                </a:solidFill>
                <a:latin typeface="Calibri"/>
              </a:rPr>
              <a:t>&lt;номер&gt;</a:t>
            </a:fld>
            <a:endParaRPr b="0" lang="ru-RU" sz="28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61" name="Объект 11" descr=""/>
          <p:cNvPicPr/>
          <p:nvPr/>
        </p:nvPicPr>
        <p:blipFill>
          <a:blip r:embed="rId1"/>
          <a:stretch/>
        </p:blipFill>
        <p:spPr>
          <a:xfrm>
            <a:off x="165600" y="0"/>
            <a:ext cx="571680" cy="691560"/>
          </a:xfrm>
          <a:prstGeom prst="rect">
            <a:avLst/>
          </a:prstGeom>
          <a:ln w="0">
            <a:noFill/>
          </a:ln>
        </p:spPr>
      </p:pic>
      <p:sp>
        <p:nvSpPr>
          <p:cNvPr id="262" name="TextBox 51"/>
          <p:cNvSpPr/>
          <p:nvPr/>
        </p:nvSpPr>
        <p:spPr>
          <a:xfrm>
            <a:off x="545400" y="784080"/>
            <a:ext cx="11088720" cy="45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chemeClr val="accent6"/>
                </a:solidFill>
                <a:latin typeface="Calibri"/>
              </a:rPr>
              <a:t>Работа с СПО "Справки БК"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3" name="Прямоугольник 15"/>
          <p:cNvSpPr/>
          <p:nvPr/>
        </p:nvSpPr>
        <p:spPr>
          <a:xfrm>
            <a:off x="1286280" y="1718640"/>
            <a:ext cx="10499040" cy="575640"/>
          </a:xfrm>
          <a:prstGeom prst="rect">
            <a:avLst/>
          </a:prstGeom>
          <a:noFill/>
          <a:ln w="28575">
            <a:solidFill>
              <a:srgbClr val="ffc000">
                <a:lumMod val="40000"/>
                <a:lumOff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chemeClr val="accent1"/>
                </a:solidFill>
                <a:latin typeface="Calibri"/>
              </a:rPr>
              <a:t>Листы одной справки не следует менять или вставлять в другие справки, даже если они содержат идентичную информацию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4" name="Стрелка вправо 77"/>
          <p:cNvSpPr/>
          <p:nvPr/>
        </p:nvSpPr>
        <p:spPr>
          <a:xfrm>
            <a:off x="545400" y="1863360"/>
            <a:ext cx="437760" cy="28656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solidFill>
              <a:srgbClr val="bc8e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accent1"/>
              </a:solidFill>
              <a:latin typeface="Calibri"/>
            </a:endParaRPr>
          </a:p>
        </p:txBody>
      </p:sp>
      <p:sp>
        <p:nvSpPr>
          <p:cNvPr id="265" name="Прямоугольник 17"/>
          <p:cNvSpPr/>
          <p:nvPr/>
        </p:nvSpPr>
        <p:spPr>
          <a:xfrm>
            <a:off x="1286280" y="2403720"/>
            <a:ext cx="10499040" cy="359640"/>
          </a:xfrm>
          <a:prstGeom prst="rect">
            <a:avLst/>
          </a:prstGeom>
          <a:noFill/>
          <a:ln w="28575">
            <a:solidFill>
              <a:srgbClr val="ffc000">
                <a:lumMod val="40000"/>
                <a:lumOff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chemeClr val="accent1"/>
                </a:solidFill>
                <a:latin typeface="Calibri"/>
              </a:rPr>
              <a:t>Справки не рекомендуется прошивать и фиксировать скрепкой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6" name="Стрелка вправо 77"/>
          <p:cNvSpPr/>
          <p:nvPr/>
        </p:nvSpPr>
        <p:spPr>
          <a:xfrm>
            <a:off x="545400" y="2436120"/>
            <a:ext cx="437760" cy="28656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solidFill>
              <a:srgbClr val="bc8e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accent1"/>
              </a:solidFill>
              <a:latin typeface="Calibri"/>
            </a:endParaRPr>
          </a:p>
        </p:txBody>
      </p:sp>
      <p:sp>
        <p:nvSpPr>
          <p:cNvPr id="267" name="Прямоугольник 19"/>
          <p:cNvSpPr/>
          <p:nvPr/>
        </p:nvSpPr>
        <p:spPr>
          <a:xfrm>
            <a:off x="1286280" y="2872440"/>
            <a:ext cx="10499040" cy="359640"/>
          </a:xfrm>
          <a:prstGeom prst="rect">
            <a:avLst/>
          </a:prstGeom>
          <a:noFill/>
          <a:ln w="28575">
            <a:solidFill>
              <a:srgbClr val="ffc000">
                <a:lumMod val="40000"/>
                <a:lumOff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chemeClr val="accent1"/>
                </a:solidFill>
                <a:latin typeface="Calibri"/>
              </a:rPr>
              <a:t>Рекомендуется обеспечить печать справки и ее заверение в течение одного дня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8" name="Стрелка вправо 77"/>
          <p:cNvSpPr/>
          <p:nvPr/>
        </p:nvSpPr>
        <p:spPr>
          <a:xfrm>
            <a:off x="545400" y="2909160"/>
            <a:ext cx="437760" cy="28656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solidFill>
              <a:srgbClr val="bc8e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accent1"/>
              </a:solidFill>
              <a:latin typeface="Calibri"/>
            </a:endParaRPr>
          </a:p>
        </p:txBody>
      </p:sp>
      <p:sp>
        <p:nvSpPr>
          <p:cNvPr id="269" name="Прямоугольник 25"/>
          <p:cNvSpPr/>
          <p:nvPr/>
        </p:nvSpPr>
        <p:spPr>
          <a:xfrm>
            <a:off x="1286280" y="3341520"/>
            <a:ext cx="10499040" cy="575640"/>
          </a:xfrm>
          <a:prstGeom prst="rect">
            <a:avLst/>
          </a:prstGeom>
          <a:noFill/>
          <a:ln w="28575">
            <a:solidFill>
              <a:srgbClr val="ffc000">
                <a:lumMod val="40000"/>
                <a:lumOff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chemeClr val="accent1"/>
                </a:solidFill>
                <a:latin typeface="Calibri"/>
              </a:rPr>
              <a:t>Не рекомендуется осуществлять подмену листов справки листами, напечатанными в иной момент времени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0" name="Стрелка вправо 77"/>
          <p:cNvSpPr/>
          <p:nvPr/>
        </p:nvSpPr>
        <p:spPr>
          <a:xfrm>
            <a:off x="545400" y="3485880"/>
            <a:ext cx="437760" cy="28656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solidFill>
              <a:srgbClr val="bc8e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accent1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1" name="Группа 36"/>
          <p:cNvGrpSpPr/>
          <p:nvPr/>
        </p:nvGrpSpPr>
        <p:grpSpPr>
          <a:xfrm>
            <a:off x="0" y="0"/>
            <a:ext cx="12191760" cy="671400"/>
            <a:chOff x="0" y="0"/>
            <a:chExt cx="12191760" cy="671400"/>
          </a:xfrm>
        </p:grpSpPr>
        <p:sp>
          <p:nvSpPr>
            <p:cNvPr id="272" name="Прямоугольник 5"/>
            <p:cNvSpPr/>
            <p:nvPr/>
          </p:nvSpPr>
          <p:spPr>
            <a:xfrm>
              <a:off x="0" y="0"/>
              <a:ext cx="12191760" cy="35964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ru-RU" sz="1800" spc="-1" strike="noStrike">
                <a:solidFill>
                  <a:schemeClr val="dk1"/>
                </a:solidFill>
                <a:latin typeface="Calibri"/>
              </a:endParaRPr>
            </a:p>
          </p:txBody>
        </p:sp>
        <p:sp>
          <p:nvSpPr>
            <p:cNvPr id="273" name="Прямоугольник 20"/>
            <p:cNvSpPr/>
            <p:nvPr/>
          </p:nvSpPr>
          <p:spPr>
            <a:xfrm>
              <a:off x="0" y="355680"/>
              <a:ext cx="12191760" cy="1076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ru-RU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274" name="Прямоугольник 21"/>
            <p:cNvSpPr/>
            <p:nvPr/>
          </p:nvSpPr>
          <p:spPr>
            <a:xfrm>
              <a:off x="5765760" y="457200"/>
              <a:ext cx="6426000" cy="1076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ru-RU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275" name="Прямоугольник 22"/>
            <p:cNvSpPr/>
            <p:nvPr/>
          </p:nvSpPr>
          <p:spPr>
            <a:xfrm>
              <a:off x="6792120" y="563760"/>
              <a:ext cx="5399640" cy="10764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ru-RU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</p:grpSp>
      <p:sp>
        <p:nvSpPr>
          <p:cNvPr id="276" name="PlaceHolder 1"/>
          <p:cNvSpPr>
            <a:spLocks noGrp="1"/>
          </p:cNvSpPr>
          <p:nvPr>
            <p:ph type="sldNum" idx="21"/>
          </p:nvPr>
        </p:nvSpPr>
        <p:spPr>
          <a:xfrm>
            <a:off x="10639080" y="-43200"/>
            <a:ext cx="1146240" cy="4060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1" lang="ru-RU" sz="2800" spc="-1" strike="noStrike">
                <a:solidFill>
                  <a:schemeClr val="accent6">
                    <a:lumMod val="60000"/>
                    <a:lumOff val="40000"/>
                  </a:schemeClr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525D81E2-05FB-456F-B13D-495378A97909}" type="slidenum">
              <a:rPr b="1" lang="ru-RU" sz="2800" spc="-1" strike="noStrike">
                <a:solidFill>
                  <a:schemeClr val="accent6">
                    <a:lumMod val="60000"/>
                    <a:lumOff val="40000"/>
                  </a:schemeClr>
                </a:solidFill>
                <a:latin typeface="Calibri"/>
              </a:rPr>
              <a:t>&lt;номер&gt;</a:t>
            </a:fld>
            <a:endParaRPr b="0" lang="ru-RU" sz="28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77" name="Объект 11" descr=""/>
          <p:cNvPicPr/>
          <p:nvPr/>
        </p:nvPicPr>
        <p:blipFill>
          <a:blip r:embed="rId1"/>
          <a:stretch/>
        </p:blipFill>
        <p:spPr>
          <a:xfrm>
            <a:off x="165600" y="0"/>
            <a:ext cx="571680" cy="691560"/>
          </a:xfrm>
          <a:prstGeom prst="rect">
            <a:avLst/>
          </a:prstGeom>
          <a:ln w="0">
            <a:noFill/>
          </a:ln>
        </p:spPr>
      </p:pic>
      <p:sp>
        <p:nvSpPr>
          <p:cNvPr id="278" name="TextBox 51"/>
          <p:cNvSpPr/>
          <p:nvPr/>
        </p:nvSpPr>
        <p:spPr>
          <a:xfrm>
            <a:off x="545400" y="784080"/>
            <a:ext cx="11088720" cy="45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chemeClr val="accent6"/>
                </a:solidFill>
                <a:latin typeface="Calibri"/>
              </a:rPr>
              <a:t>Работа с СПО "Справки БК"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9" name="Прямоугольник 15"/>
          <p:cNvSpPr/>
          <p:nvPr/>
        </p:nvSpPr>
        <p:spPr>
          <a:xfrm>
            <a:off x="545400" y="1716480"/>
            <a:ext cx="11239920" cy="359640"/>
          </a:xfrm>
          <a:prstGeom prst="rect">
            <a:avLst/>
          </a:prstGeom>
          <a:noFill/>
          <a:ln w="28575">
            <a:solidFill>
              <a:srgbClr val="ffc000">
                <a:lumMod val="40000"/>
                <a:lumOff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chemeClr val="accent1"/>
                </a:solidFill>
                <a:latin typeface="Calibri"/>
              </a:rPr>
              <a:t>Не рекомендуем печатать справку на листах формата А5, а также использовать двустороннюю печать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0" name="Прямоугольник 19"/>
          <p:cNvSpPr/>
          <p:nvPr/>
        </p:nvSpPr>
        <p:spPr>
          <a:xfrm>
            <a:off x="545400" y="3277440"/>
            <a:ext cx="11239920" cy="1295640"/>
          </a:xfrm>
          <a:prstGeom prst="rect">
            <a:avLst/>
          </a:prstGeom>
          <a:noFill/>
          <a:ln w="28575">
            <a:solidFill>
              <a:srgbClr val="ffc000">
                <a:lumMod val="40000"/>
                <a:lumOff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chemeClr val="accent1"/>
                </a:solidFill>
                <a:latin typeface="Calibri"/>
              </a:rPr>
              <a:t>Невозможность подать справку ситуативна и достаточно вариативна, брачный договор не является уважительной и объективной причиной; согласие на обработку персональных данных не требуется;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chemeClr val="accent1"/>
                </a:solidFill>
                <a:latin typeface="Calibri"/>
              </a:rPr>
              <a:t>Для руководителей государственных учреждений субъектов Российской Федерации и муниципальных учреждений порядок устанавливается соответствующим НПА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1" name="Прямоугольник 26"/>
          <p:cNvSpPr/>
          <p:nvPr/>
        </p:nvSpPr>
        <p:spPr>
          <a:xfrm>
            <a:off x="545400" y="2236680"/>
            <a:ext cx="11239920" cy="359640"/>
          </a:xfrm>
          <a:prstGeom prst="rect">
            <a:avLst/>
          </a:prstGeom>
          <a:noFill/>
          <a:ln w="28575">
            <a:solidFill>
              <a:srgbClr val="ffc000">
                <a:lumMod val="40000"/>
                <a:lumOff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chemeClr val="accent1"/>
                </a:solidFill>
                <a:latin typeface="Calibri"/>
              </a:rPr>
              <a:t>Нецелесообразность двусторонней печати обусловлена требованиями к работе с ГИС "Посейдон"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2" name="Прямоугольник 14"/>
          <p:cNvSpPr/>
          <p:nvPr/>
        </p:nvSpPr>
        <p:spPr>
          <a:xfrm>
            <a:off x="545400" y="4734000"/>
            <a:ext cx="11239920" cy="575640"/>
          </a:xfrm>
          <a:prstGeom prst="rect">
            <a:avLst/>
          </a:prstGeom>
          <a:noFill/>
          <a:ln w="28575">
            <a:solidFill>
              <a:srgbClr val="ffc000">
                <a:lumMod val="40000"/>
                <a:lumOff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chemeClr val="accent1"/>
                </a:solidFill>
                <a:latin typeface="Calibri"/>
              </a:rPr>
              <a:t>Заявление о невозможности подкрепляются подтверждающими документами, общие фразы: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chemeClr val="accent1"/>
                </a:solidFill>
                <a:latin typeface="Calibri"/>
              </a:rPr>
              <a:t>"не общаемся", "не поддерживаем контакт" должны оцениваться критически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3" name="Прямоугольник 4"/>
          <p:cNvSpPr/>
          <p:nvPr/>
        </p:nvSpPr>
        <p:spPr>
          <a:xfrm>
            <a:off x="545400" y="2757240"/>
            <a:ext cx="11239920" cy="359640"/>
          </a:xfrm>
          <a:prstGeom prst="rect">
            <a:avLst/>
          </a:prstGeom>
          <a:noFill/>
          <a:ln w="28575">
            <a:solidFill>
              <a:srgbClr val="ffc000">
                <a:lumMod val="40000"/>
                <a:lumOff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chemeClr val="accent1"/>
                </a:solidFill>
                <a:latin typeface="Calibri"/>
              </a:rPr>
              <a:t>СПО "Справки БК" разработано ФСО России, а не Минтрудом России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4" name="Группа 36"/>
          <p:cNvGrpSpPr/>
          <p:nvPr/>
        </p:nvGrpSpPr>
        <p:grpSpPr>
          <a:xfrm>
            <a:off x="0" y="0"/>
            <a:ext cx="12191760" cy="671400"/>
            <a:chOff x="0" y="0"/>
            <a:chExt cx="12191760" cy="671400"/>
          </a:xfrm>
        </p:grpSpPr>
        <p:sp>
          <p:nvSpPr>
            <p:cNvPr id="285" name="Прямоугольник 5"/>
            <p:cNvSpPr/>
            <p:nvPr/>
          </p:nvSpPr>
          <p:spPr>
            <a:xfrm>
              <a:off x="0" y="0"/>
              <a:ext cx="12191760" cy="35964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ru-RU" sz="1800" spc="-1" strike="noStrike">
                <a:solidFill>
                  <a:schemeClr val="dk1"/>
                </a:solidFill>
                <a:latin typeface="Calibri"/>
              </a:endParaRPr>
            </a:p>
          </p:txBody>
        </p:sp>
        <p:sp>
          <p:nvSpPr>
            <p:cNvPr id="286" name="Прямоугольник 20"/>
            <p:cNvSpPr/>
            <p:nvPr/>
          </p:nvSpPr>
          <p:spPr>
            <a:xfrm>
              <a:off x="0" y="355680"/>
              <a:ext cx="12191760" cy="1076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ru-RU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287" name="Прямоугольник 21"/>
            <p:cNvSpPr/>
            <p:nvPr/>
          </p:nvSpPr>
          <p:spPr>
            <a:xfrm>
              <a:off x="5765760" y="457200"/>
              <a:ext cx="6426000" cy="1076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ru-RU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288" name="Прямоугольник 22"/>
            <p:cNvSpPr/>
            <p:nvPr/>
          </p:nvSpPr>
          <p:spPr>
            <a:xfrm>
              <a:off x="6792120" y="563760"/>
              <a:ext cx="5399640" cy="10764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ru-RU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</p:grpSp>
      <p:sp>
        <p:nvSpPr>
          <p:cNvPr id="289" name="PlaceHolder 1"/>
          <p:cNvSpPr>
            <a:spLocks noGrp="1"/>
          </p:cNvSpPr>
          <p:nvPr>
            <p:ph type="sldNum" idx="22"/>
          </p:nvPr>
        </p:nvSpPr>
        <p:spPr>
          <a:xfrm>
            <a:off x="10639080" y="-43200"/>
            <a:ext cx="1146240" cy="4060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1" lang="ru-RU" sz="2800" spc="-1" strike="noStrike">
                <a:solidFill>
                  <a:schemeClr val="accent6">
                    <a:lumMod val="60000"/>
                    <a:lumOff val="40000"/>
                  </a:schemeClr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AD926B0F-6BB3-411F-8A4A-A2AF2D49D8D9}" type="slidenum">
              <a:rPr b="1" lang="ru-RU" sz="2800" spc="-1" strike="noStrike">
                <a:solidFill>
                  <a:schemeClr val="accent6">
                    <a:lumMod val="60000"/>
                    <a:lumOff val="40000"/>
                  </a:schemeClr>
                </a:solidFill>
                <a:latin typeface="Calibri"/>
              </a:rPr>
              <a:t>&lt;номер&gt;</a:t>
            </a:fld>
            <a:endParaRPr b="0" lang="ru-RU" sz="2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90" name="TextBox 15"/>
          <p:cNvSpPr/>
          <p:nvPr/>
        </p:nvSpPr>
        <p:spPr>
          <a:xfrm>
            <a:off x="551520" y="776520"/>
            <a:ext cx="1108872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chemeClr val="accent6"/>
                </a:solidFill>
                <a:latin typeface="Calibri"/>
              </a:rPr>
              <a:t>Обзор невозможности представить сведения на родственника 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291" name="Таблица 32"/>
          <p:cNvGraphicFramePr/>
          <p:nvPr/>
        </p:nvGraphicFramePr>
        <p:xfrm>
          <a:off x="299520" y="1379880"/>
          <a:ext cx="11447640" cy="4420800"/>
        </p:xfrm>
        <a:graphic>
          <a:graphicData uri="http://schemas.openxmlformats.org/drawingml/2006/table">
            <a:tbl>
              <a:tblPr/>
              <a:tblGrid>
                <a:gridCol w="1032120"/>
                <a:gridCol w="10415520"/>
              </a:tblGrid>
              <a:tr h="972000">
                <a:tc>
                  <a:txBody>
                    <a:bodyPr lIns="38880" rIns="38880" tIns="19440" bIns="194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5400" spc="-1" strike="noStrike">
                          <a:solidFill>
                            <a:schemeClr val="accent4"/>
                          </a:solidFill>
                          <a:latin typeface="Segoe UI Black"/>
                          <a:ea typeface="Segoe UI Black"/>
                        </a:rPr>
                        <a:t>1.</a:t>
                      </a:r>
                      <a:endParaRPr b="0" lang="ru-RU" sz="5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38880" marR="3888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solidFill>
                        <a:srgbClr val="21386f"/>
                      </a:solidFill>
                      <a:prstDash val="dash"/>
                    </a:lnB>
                    <a:noFill/>
                  </a:tcPr>
                </a:tc>
                <a:tc>
                  <a:txBody>
                    <a:bodyPr lIns="38880" rIns="38880" tIns="19440" bIns="1944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chemeClr val="accent1"/>
                          </a:solidFill>
                          <a:latin typeface="Calibri"/>
                        </a:rPr>
                        <a:t>Каждый случай невозможности подлежит рассмотрению на комиссии </a:t>
                      </a:r>
                      <a:br>
                        <a:rPr sz="2000"/>
                      </a:br>
                      <a:r>
                        <a:rPr b="1" lang="ru-RU" sz="2000" spc="-1" strike="noStrike">
                          <a:solidFill>
                            <a:schemeClr val="accent1"/>
                          </a:solidFill>
                          <a:latin typeface="Calibri"/>
                        </a:rPr>
                        <a:t>(подразделение самостоятельно принять решение не может)</a:t>
                      </a:r>
                      <a:endParaRPr b="0" lang="ru-RU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38880" marR="3888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solidFill>
                        <a:srgbClr val="21386f"/>
                      </a:solidFill>
                      <a:prstDash val="dash"/>
                    </a:lnB>
                    <a:noFill/>
                  </a:tcPr>
                </a:tc>
              </a:tr>
              <a:tr h="720000">
                <a:tc>
                  <a:txBody>
                    <a:bodyPr lIns="38880" rIns="38880" tIns="19440" bIns="194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5400" spc="-1" strike="noStrike">
                          <a:solidFill>
                            <a:schemeClr val="accent4"/>
                          </a:solidFill>
                          <a:latin typeface="Segoe UI Black"/>
                          <a:ea typeface="Segoe UI Black"/>
                        </a:rPr>
                        <a:t>2.</a:t>
                      </a:r>
                      <a:endParaRPr b="0" lang="ru-RU" sz="5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38880" marR="3888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solidFill>
                        <a:srgbClr val="21386f"/>
                      </a:solidFill>
                      <a:prstDash val="dash"/>
                    </a:lnT>
                    <a:lnB w="12240">
                      <a:solidFill>
                        <a:srgbClr val="21386f"/>
                      </a:solidFill>
                      <a:prstDash val="dash"/>
                    </a:lnB>
                    <a:noFill/>
                  </a:tcPr>
                </a:tc>
                <a:tc>
                  <a:txBody>
                    <a:bodyPr lIns="38880" rIns="38880" tIns="19440" bIns="1944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chemeClr val="accent1"/>
                          </a:solidFill>
                          <a:latin typeface="Calibri"/>
                        </a:rPr>
                        <a:t>Лицо заблаговременно обращается с заявлением с причинами невозможности представления сведений (желательно с подтверждающими документами) </a:t>
                      </a:r>
                      <a:endParaRPr b="0" lang="ru-RU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38880" marR="3888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solidFill>
                        <a:srgbClr val="21386f"/>
                      </a:solidFill>
                      <a:prstDash val="dash"/>
                    </a:lnT>
                    <a:lnB w="12240">
                      <a:solidFill>
                        <a:srgbClr val="21386f"/>
                      </a:solidFill>
                      <a:prstDash val="dash"/>
                    </a:lnB>
                    <a:noFill/>
                  </a:tcPr>
                </a:tc>
              </a:tr>
              <a:tr h="720000">
                <a:tc>
                  <a:txBody>
                    <a:bodyPr lIns="38880" rIns="38880" tIns="19440" bIns="194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5400" spc="-1" strike="noStrike">
                          <a:solidFill>
                            <a:schemeClr val="accent4"/>
                          </a:solidFill>
                          <a:latin typeface="Segoe UI Black"/>
                          <a:ea typeface="Segoe UI Black"/>
                        </a:rPr>
                        <a:t>3.</a:t>
                      </a:r>
                      <a:endParaRPr b="0" lang="ru-RU" sz="5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38880" marR="3888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solidFill>
                        <a:srgbClr val="21386f"/>
                      </a:solidFill>
                      <a:prstDash val="dash"/>
                    </a:lnT>
                    <a:lnB w="12240">
                      <a:solidFill>
                        <a:srgbClr val="21386f"/>
                      </a:solidFill>
                      <a:prstDash val="dash"/>
                    </a:lnB>
                    <a:noFill/>
                  </a:tcPr>
                </a:tc>
                <a:tc>
                  <a:txBody>
                    <a:bodyPr lIns="38880" rIns="38880" tIns="19440" bIns="1944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chemeClr val="accent1"/>
                          </a:solidFill>
                          <a:latin typeface="Calibri"/>
                        </a:rPr>
                        <a:t>Заявление рассматривается на комиссии, при подготовке к заседанию не требуется мотивированное заключение (при этом скриншоты требуют более детального анализа)</a:t>
                      </a:r>
                      <a:endParaRPr b="0" lang="ru-RU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38880" marR="3888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solidFill>
                        <a:srgbClr val="21386f"/>
                      </a:solidFill>
                      <a:prstDash val="dash"/>
                    </a:lnT>
                    <a:lnB w="12240">
                      <a:solidFill>
                        <a:srgbClr val="21386f"/>
                      </a:solidFill>
                      <a:prstDash val="dash"/>
                    </a:lnB>
                    <a:noFill/>
                  </a:tcPr>
                </a:tc>
              </a:tr>
              <a:tr h="720000">
                <a:tc>
                  <a:txBody>
                    <a:bodyPr lIns="38880" rIns="38880" tIns="19440" bIns="194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5400" spc="-1" strike="noStrike">
                          <a:solidFill>
                            <a:schemeClr val="accent4"/>
                          </a:solidFill>
                          <a:latin typeface="Segoe UI Black"/>
                          <a:ea typeface="Segoe UI Black"/>
                        </a:rPr>
                        <a:t>4.</a:t>
                      </a:r>
                      <a:endParaRPr b="0" lang="ru-RU" sz="5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38880" marR="3888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solidFill>
                        <a:srgbClr val="21386f"/>
                      </a:solidFill>
                      <a:prstDash val="dash"/>
                    </a:lnT>
                    <a:lnB w="12240">
                      <a:solidFill>
                        <a:srgbClr val="21386f"/>
                      </a:solidFill>
                      <a:prstDash val="dash"/>
                    </a:lnB>
                    <a:noFill/>
                  </a:tcPr>
                </a:tc>
                <a:tc>
                  <a:txBody>
                    <a:bodyPr lIns="38880" rIns="38880" tIns="19440" bIns="1944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chemeClr val="accent1"/>
                          </a:solidFill>
                          <a:latin typeface="Calibri"/>
                        </a:rPr>
                        <a:t>Заседание желательно проводить в период декларационной кампании, </a:t>
                      </a:r>
                      <a:br>
                        <a:rPr sz="2000"/>
                      </a:br>
                      <a:r>
                        <a:rPr b="1" lang="ru-RU" sz="2000" spc="-1" strike="noStrike">
                          <a:solidFill>
                            <a:schemeClr val="accent1"/>
                          </a:solidFill>
                          <a:latin typeface="Calibri"/>
                        </a:rPr>
                        <a:t>чтобы дать сотруднику шанс представить сведения</a:t>
                      </a:r>
                      <a:endParaRPr b="0" lang="ru-RU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38880" marR="3888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solidFill>
                        <a:srgbClr val="21386f"/>
                      </a:solidFill>
                      <a:prstDash val="dash"/>
                    </a:lnT>
                    <a:lnB w="12240">
                      <a:solidFill>
                        <a:srgbClr val="21386f"/>
                      </a:solidFill>
                      <a:prstDash val="dash"/>
                    </a:lnB>
                    <a:noFill/>
                  </a:tcPr>
                </a:tc>
              </a:tr>
              <a:tr h="720000">
                <a:tc>
                  <a:txBody>
                    <a:bodyPr lIns="38880" rIns="38880" tIns="19440" bIns="194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5400" spc="-1" strike="noStrike">
                          <a:solidFill>
                            <a:schemeClr val="accent4"/>
                          </a:solidFill>
                          <a:latin typeface="Segoe UI Black"/>
                          <a:ea typeface="Segoe UI Black"/>
                        </a:rPr>
                        <a:t>5.</a:t>
                      </a:r>
                      <a:endParaRPr b="0" lang="ru-RU" sz="5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38880" marR="3888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solidFill>
                        <a:srgbClr val="21386f"/>
                      </a:solidFill>
                      <a:prstDash val="dash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38880" rIns="38880" tIns="19440" bIns="1944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chemeClr val="accent1"/>
                          </a:solidFill>
                          <a:latin typeface="Calibri"/>
                        </a:rPr>
                        <a:t>Исключение когнитивных ошибок послезнания (почему не сдал справку раньше)</a:t>
                      </a:r>
                      <a:endParaRPr b="0" lang="ru-RU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38880" marR="3888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solidFill>
                        <a:srgbClr val="21386f"/>
                      </a:solidFill>
                      <a:prstDash val="dash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92" name="TextBox 10"/>
          <p:cNvSpPr/>
          <p:nvPr/>
        </p:nvSpPr>
        <p:spPr>
          <a:xfrm>
            <a:off x="1095840" y="5796360"/>
            <a:ext cx="10651320" cy="416160"/>
          </a:xfrm>
          <a:prstGeom prst="rect">
            <a:avLst/>
          </a:prstGeom>
          <a:noFill/>
          <a:ln w="12700">
            <a:solidFill>
              <a:srgbClr val="5b9bd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numCol="1" spcCol="38160" horzOverflow="overflow" vertOverflow="overflow" lIns="71280" rIns="71280" tIns="71280" bIns="71280" anchor="ctr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chemeClr val="accent1"/>
                </a:solidFill>
                <a:latin typeface="Calibri"/>
              </a:rPr>
              <a:t>Поступающий гражданин не может подать заявление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3" name="TextBox 12"/>
          <p:cNvSpPr/>
          <p:nvPr/>
        </p:nvSpPr>
        <p:spPr>
          <a:xfrm>
            <a:off x="1095840" y="6293520"/>
            <a:ext cx="10651320" cy="416160"/>
          </a:xfrm>
          <a:prstGeom prst="rect">
            <a:avLst/>
          </a:prstGeom>
          <a:noFill/>
          <a:ln w="12700">
            <a:solidFill>
              <a:srgbClr val="5b9bd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numCol="1" spcCol="38160" horzOverflow="overflow" vertOverflow="overflow" lIns="71280" rIns="71280" tIns="71280" bIns="71280" anchor="ctr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chemeClr val="accent1"/>
                </a:solidFill>
                <a:latin typeface="Calibri"/>
              </a:rPr>
              <a:t>Должностное лицо не может подать заявление на себя (кроме независящих обстоятельств)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4" name="Прямоугольник 2"/>
          <p:cNvSpPr/>
          <p:nvPr/>
        </p:nvSpPr>
        <p:spPr>
          <a:xfrm>
            <a:off x="35640" y="5139360"/>
            <a:ext cx="1404000" cy="2237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5400" spc="-1" strike="noStrike"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</a:rPr>
              <a:t>!</a:t>
            </a:r>
            <a:endParaRPr b="0" lang="ru-RU" sz="5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95" name="Объект 11" descr=""/>
          <p:cNvPicPr/>
          <p:nvPr/>
        </p:nvPicPr>
        <p:blipFill>
          <a:blip r:embed="rId1"/>
          <a:stretch/>
        </p:blipFill>
        <p:spPr>
          <a:xfrm>
            <a:off x="165600" y="0"/>
            <a:ext cx="571680" cy="691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" name="Группа 36"/>
          <p:cNvGrpSpPr/>
          <p:nvPr/>
        </p:nvGrpSpPr>
        <p:grpSpPr>
          <a:xfrm>
            <a:off x="0" y="0"/>
            <a:ext cx="12191760" cy="671400"/>
            <a:chOff x="0" y="0"/>
            <a:chExt cx="12191760" cy="671400"/>
          </a:xfrm>
        </p:grpSpPr>
        <p:sp>
          <p:nvSpPr>
            <p:cNvPr id="297" name="Прямоугольник 5"/>
            <p:cNvSpPr/>
            <p:nvPr/>
          </p:nvSpPr>
          <p:spPr>
            <a:xfrm>
              <a:off x="0" y="0"/>
              <a:ext cx="12191760" cy="35964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ru-RU" sz="1800" spc="-1" strike="noStrike">
                <a:solidFill>
                  <a:schemeClr val="dk1"/>
                </a:solidFill>
                <a:latin typeface="Calibri"/>
              </a:endParaRPr>
            </a:p>
          </p:txBody>
        </p:sp>
        <p:sp>
          <p:nvSpPr>
            <p:cNvPr id="298" name="Прямоугольник 20"/>
            <p:cNvSpPr/>
            <p:nvPr/>
          </p:nvSpPr>
          <p:spPr>
            <a:xfrm>
              <a:off x="0" y="355680"/>
              <a:ext cx="12191760" cy="1076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ru-RU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299" name="Прямоугольник 21"/>
            <p:cNvSpPr/>
            <p:nvPr/>
          </p:nvSpPr>
          <p:spPr>
            <a:xfrm>
              <a:off x="5765760" y="457200"/>
              <a:ext cx="6426000" cy="1076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ru-RU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300" name="Прямоугольник 22"/>
            <p:cNvSpPr/>
            <p:nvPr/>
          </p:nvSpPr>
          <p:spPr>
            <a:xfrm>
              <a:off x="6792120" y="563760"/>
              <a:ext cx="5399640" cy="10764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ru-RU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</p:grpSp>
      <p:sp>
        <p:nvSpPr>
          <p:cNvPr id="301" name="PlaceHolder 1"/>
          <p:cNvSpPr>
            <a:spLocks noGrp="1"/>
          </p:cNvSpPr>
          <p:nvPr>
            <p:ph type="sldNum" idx="23"/>
          </p:nvPr>
        </p:nvSpPr>
        <p:spPr>
          <a:xfrm>
            <a:off x="10639080" y="-43200"/>
            <a:ext cx="1146240" cy="4060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1" lang="ru-RU" sz="2800" spc="-1" strike="noStrike">
                <a:solidFill>
                  <a:schemeClr val="accent6">
                    <a:lumMod val="60000"/>
                    <a:lumOff val="40000"/>
                  </a:schemeClr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71E5D710-342A-4367-BDB3-7B14F13534E8}" type="slidenum">
              <a:rPr b="1" lang="ru-RU" sz="2800" spc="-1" strike="noStrike">
                <a:solidFill>
                  <a:schemeClr val="accent6">
                    <a:lumMod val="60000"/>
                    <a:lumOff val="40000"/>
                  </a:schemeClr>
                </a:solidFill>
                <a:latin typeface="Calibri"/>
              </a:rPr>
              <a:t>&lt;номер&gt;</a:t>
            </a:fld>
            <a:endParaRPr b="0" lang="ru-RU" sz="28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02" name="Объект 11" descr=""/>
          <p:cNvPicPr/>
          <p:nvPr/>
        </p:nvPicPr>
        <p:blipFill>
          <a:blip r:embed="rId1"/>
          <a:stretch/>
        </p:blipFill>
        <p:spPr>
          <a:xfrm>
            <a:off x="165600" y="0"/>
            <a:ext cx="571680" cy="691560"/>
          </a:xfrm>
          <a:prstGeom prst="rect">
            <a:avLst/>
          </a:prstGeom>
          <a:ln w="0">
            <a:noFill/>
          </a:ln>
        </p:spPr>
      </p:pic>
      <p:sp>
        <p:nvSpPr>
          <p:cNvPr id="303" name="TextBox 51"/>
          <p:cNvSpPr/>
          <p:nvPr/>
        </p:nvSpPr>
        <p:spPr>
          <a:xfrm>
            <a:off x="551520" y="784080"/>
            <a:ext cx="11088720" cy="45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chemeClr val="accent6"/>
                </a:solidFill>
                <a:latin typeface="Calibri"/>
              </a:rPr>
              <a:t>Обзор невозможности представить сведения на родственника 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4" name="Прямоугольник 6"/>
          <p:cNvSpPr/>
          <p:nvPr/>
        </p:nvSpPr>
        <p:spPr>
          <a:xfrm>
            <a:off x="4437360" y="1357920"/>
            <a:ext cx="3455640" cy="5468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70ad47">
                <a:lumMod val="60000"/>
                <a:lumOff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chemeClr val="accent1"/>
                </a:solidFill>
                <a:latin typeface="Calibri"/>
              </a:rPr>
              <a:t>Решения комиссии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5" name="Прямоугольник 9"/>
          <p:cNvSpPr/>
          <p:nvPr/>
        </p:nvSpPr>
        <p:spPr>
          <a:xfrm>
            <a:off x="545400" y="2089080"/>
            <a:ext cx="3455640" cy="863640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>
                <a:lumMod val="40000"/>
                <a:lumOff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chemeClr val="accent1"/>
                </a:solidFill>
                <a:latin typeface="Calibri"/>
              </a:rPr>
              <a:t>Причина объективна и уважительна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6" name="Прямоугольник 14"/>
          <p:cNvSpPr/>
          <p:nvPr/>
        </p:nvSpPr>
        <p:spPr>
          <a:xfrm>
            <a:off x="4437360" y="2089080"/>
            <a:ext cx="3455640" cy="863640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>
                <a:lumMod val="40000"/>
                <a:lumOff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chemeClr val="accent1"/>
                </a:solidFill>
                <a:latin typeface="Calibri"/>
              </a:rPr>
              <a:t>Причина неуважительна + рекомендация принять меры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7" name="Прямоугольник 15"/>
          <p:cNvSpPr/>
          <p:nvPr/>
        </p:nvSpPr>
        <p:spPr>
          <a:xfrm>
            <a:off x="8329680" y="2089080"/>
            <a:ext cx="3455640" cy="863640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>
                <a:lumMod val="40000"/>
                <a:lumOff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chemeClr val="accent1"/>
                </a:solidFill>
                <a:latin typeface="Calibri"/>
              </a:rPr>
              <a:t>Причина необъективна и является уклонением + ответственность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308" name="Прямая соединительная линия 17"/>
          <p:cNvCxnSpPr>
            <a:stCxn id="304" idx="2"/>
            <a:endCxn id="305" idx="0"/>
          </p:cNvCxnSpPr>
          <p:nvPr/>
        </p:nvCxnSpPr>
        <p:spPr>
          <a:xfrm flipH="1">
            <a:off x="2273040" y="1904760"/>
            <a:ext cx="3892680" cy="184320"/>
          </a:xfrm>
          <a:prstGeom prst="straightConnector1">
            <a:avLst/>
          </a:prstGeom>
          <a:ln>
            <a:solidFill>
              <a:srgbClr val="4472c4"/>
            </a:solidFill>
          </a:ln>
        </p:spPr>
      </p:cxnSp>
      <p:cxnSp>
        <p:nvCxnSpPr>
          <p:cNvPr id="309" name="Прямая соединительная линия 18"/>
          <p:cNvCxnSpPr>
            <a:stCxn id="304" idx="2"/>
            <a:endCxn id="306" idx="0"/>
          </p:cNvCxnSpPr>
          <p:nvPr/>
        </p:nvCxnSpPr>
        <p:spPr>
          <a:xfrm>
            <a:off x="6165360" y="1904760"/>
            <a:ext cx="360" cy="184320"/>
          </a:xfrm>
          <a:prstGeom prst="straightConnector1">
            <a:avLst/>
          </a:prstGeom>
          <a:ln>
            <a:solidFill>
              <a:srgbClr val="4472c4"/>
            </a:solidFill>
          </a:ln>
        </p:spPr>
      </p:cxnSp>
      <p:cxnSp>
        <p:nvCxnSpPr>
          <p:cNvPr id="310" name="Прямая соединительная линия 19"/>
          <p:cNvCxnSpPr>
            <a:stCxn id="304" idx="2"/>
            <a:endCxn id="307" idx="0"/>
          </p:cNvCxnSpPr>
          <p:nvPr/>
        </p:nvCxnSpPr>
        <p:spPr>
          <a:xfrm>
            <a:off x="6165360" y="1904760"/>
            <a:ext cx="3892320" cy="184320"/>
          </a:xfrm>
          <a:prstGeom prst="straightConnector1">
            <a:avLst/>
          </a:prstGeom>
          <a:ln>
            <a:solidFill>
              <a:srgbClr val="4472c4"/>
            </a:solidFill>
          </a:ln>
        </p:spPr>
      </p:cxnSp>
      <p:sp>
        <p:nvSpPr>
          <p:cNvPr id="311" name="Прямоугольник 29"/>
          <p:cNvSpPr/>
          <p:nvPr/>
        </p:nvSpPr>
        <p:spPr>
          <a:xfrm>
            <a:off x="2793600" y="3215880"/>
            <a:ext cx="8991720" cy="54000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just">
              <a:lnSpc>
                <a:spcPct val="100000"/>
              </a:lnSpc>
            </a:pPr>
            <a:r>
              <a:rPr b="0" lang="ru-RU" sz="1600" spc="-1" strike="noStrike">
                <a:solidFill>
                  <a:schemeClr val="accent1"/>
                </a:solidFill>
                <a:latin typeface="Calibri"/>
              </a:rPr>
              <a:t>причина, которая существует независимо от воли государственного служащего (например, государственный служащий длительное время не располагает сведениями о местонахождении супруги (супруга) и у него отсутствуют возможности для получения такой информации)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2" name="Прямоугольник 30"/>
          <p:cNvSpPr/>
          <p:nvPr/>
        </p:nvSpPr>
        <p:spPr>
          <a:xfrm>
            <a:off x="545400" y="3087000"/>
            <a:ext cx="2352600" cy="798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chemeClr val="accent1"/>
                </a:solidFill>
                <a:latin typeface="Calibri"/>
              </a:rPr>
              <a:t>Объективная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chemeClr val="accent1"/>
                </a:solidFill>
                <a:latin typeface="Calibri"/>
              </a:rPr>
              <a:t>причина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3" name="Нашивка 30"/>
          <p:cNvSpPr/>
          <p:nvPr/>
        </p:nvSpPr>
        <p:spPr>
          <a:xfrm>
            <a:off x="2372760" y="3157920"/>
            <a:ext cx="462600" cy="655920"/>
          </a:xfrm>
          <a:prstGeom prst="chevron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accent1"/>
              </a:solidFill>
              <a:latin typeface="Calibri"/>
            </a:endParaRPr>
          </a:p>
        </p:txBody>
      </p:sp>
      <p:sp>
        <p:nvSpPr>
          <p:cNvPr id="314" name="Прямоугольник 32"/>
          <p:cNvSpPr/>
          <p:nvPr/>
        </p:nvSpPr>
        <p:spPr>
          <a:xfrm>
            <a:off x="2793600" y="4070160"/>
            <a:ext cx="8991720" cy="54000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just">
              <a:lnSpc>
                <a:spcPct val="100000"/>
              </a:lnSpc>
            </a:pPr>
            <a:r>
              <a:rPr b="0" lang="ru-RU" sz="1600" spc="-1" strike="noStrike">
                <a:solidFill>
                  <a:schemeClr val="accent1"/>
                </a:solidFill>
                <a:latin typeface="Calibri"/>
              </a:rPr>
              <a:t>причина, которая обоснованно препятствовала государственному служащему представить необходимые сведения (болезнь, командировка и т.п.)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5" name="Прямоугольник 33"/>
          <p:cNvSpPr/>
          <p:nvPr/>
        </p:nvSpPr>
        <p:spPr>
          <a:xfrm>
            <a:off x="545400" y="3941280"/>
            <a:ext cx="2352600" cy="798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chemeClr val="accent1"/>
                </a:solidFill>
                <a:latin typeface="Calibri"/>
              </a:rPr>
              <a:t>Уважительная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chemeClr val="accent1"/>
                </a:solidFill>
                <a:latin typeface="Calibri"/>
              </a:rPr>
              <a:t>причина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6" name="Нашивка 30"/>
          <p:cNvSpPr/>
          <p:nvPr/>
        </p:nvSpPr>
        <p:spPr>
          <a:xfrm>
            <a:off x="2372760" y="4012560"/>
            <a:ext cx="462600" cy="655920"/>
          </a:xfrm>
          <a:prstGeom prst="chevron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accent1"/>
              </a:solidFill>
              <a:latin typeface="Calibri"/>
            </a:endParaRPr>
          </a:p>
        </p:txBody>
      </p:sp>
      <p:sp>
        <p:nvSpPr>
          <p:cNvPr id="317" name="Прямоугольник 35"/>
          <p:cNvSpPr/>
          <p:nvPr/>
        </p:nvSpPr>
        <p:spPr>
          <a:xfrm>
            <a:off x="545400" y="4790880"/>
            <a:ext cx="11239920" cy="935640"/>
          </a:xfrm>
          <a:prstGeom prst="rect">
            <a:avLst/>
          </a:prstGeom>
          <a:noFill/>
          <a:ln w="28575"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chemeClr val="accent1"/>
                </a:solidFill>
                <a:latin typeface="Calibri"/>
              </a:rPr>
              <a:t>Возможна ситуация, когда причина является одновременно объективной и неуважительной, в частности, отказ супруги (супруга) представить сведения в связи с обязательствами, взятыми супругой (супругом) перед третьими лицами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8" name="Прямоугольник 36"/>
          <p:cNvSpPr/>
          <p:nvPr/>
        </p:nvSpPr>
        <p:spPr>
          <a:xfrm>
            <a:off x="545400" y="5874840"/>
            <a:ext cx="11239920" cy="843840"/>
          </a:xfrm>
          <a:prstGeom prst="rect">
            <a:avLst/>
          </a:prstGeom>
          <a:noFill/>
          <a:ln w="28575">
            <a:solidFill>
              <a:srgbClr val="ffc000">
                <a:lumMod val="40000"/>
                <a:lumOff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chemeClr val="accent1"/>
                </a:solidFill>
                <a:latin typeface="Calibri"/>
              </a:rPr>
              <a:t>Методические рекомендации по организации работы комиссий по соблюдению требований к служебному поведению федеральных государственных служащих и урегулированию конфликта интересов (аттестационных комиссий) в федеральных государственных органах, одобренные президиумом Совета при Президенте Российской Федерации по противодействию коррупции (протокол от 13 апреля 2011 г. № 24)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9" name="Группа 36"/>
          <p:cNvGrpSpPr/>
          <p:nvPr/>
        </p:nvGrpSpPr>
        <p:grpSpPr>
          <a:xfrm>
            <a:off x="0" y="0"/>
            <a:ext cx="12191760" cy="671400"/>
            <a:chOff x="0" y="0"/>
            <a:chExt cx="12191760" cy="671400"/>
          </a:xfrm>
        </p:grpSpPr>
        <p:sp>
          <p:nvSpPr>
            <p:cNvPr id="320" name="Прямоугольник 5"/>
            <p:cNvSpPr/>
            <p:nvPr/>
          </p:nvSpPr>
          <p:spPr>
            <a:xfrm>
              <a:off x="0" y="0"/>
              <a:ext cx="12191760" cy="35964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ru-RU" sz="1800" spc="-1" strike="noStrike">
                <a:solidFill>
                  <a:schemeClr val="dk1"/>
                </a:solidFill>
                <a:latin typeface="Calibri"/>
              </a:endParaRPr>
            </a:p>
          </p:txBody>
        </p:sp>
        <p:sp>
          <p:nvSpPr>
            <p:cNvPr id="321" name="Прямоугольник 20"/>
            <p:cNvSpPr/>
            <p:nvPr/>
          </p:nvSpPr>
          <p:spPr>
            <a:xfrm>
              <a:off x="0" y="355680"/>
              <a:ext cx="12191760" cy="1076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ru-RU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322" name="Прямоугольник 21"/>
            <p:cNvSpPr/>
            <p:nvPr/>
          </p:nvSpPr>
          <p:spPr>
            <a:xfrm>
              <a:off x="5765760" y="457200"/>
              <a:ext cx="6426000" cy="1076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ru-RU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323" name="Прямоугольник 22"/>
            <p:cNvSpPr/>
            <p:nvPr/>
          </p:nvSpPr>
          <p:spPr>
            <a:xfrm>
              <a:off x="6792120" y="563760"/>
              <a:ext cx="5399640" cy="10764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ru-RU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</p:grpSp>
      <p:sp>
        <p:nvSpPr>
          <p:cNvPr id="324" name="PlaceHolder 1"/>
          <p:cNvSpPr>
            <a:spLocks noGrp="1"/>
          </p:cNvSpPr>
          <p:nvPr>
            <p:ph type="sldNum" idx="24"/>
          </p:nvPr>
        </p:nvSpPr>
        <p:spPr>
          <a:xfrm>
            <a:off x="10639080" y="-43200"/>
            <a:ext cx="1146240" cy="4060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1" lang="ru-RU" sz="2800" spc="-1" strike="noStrike">
                <a:solidFill>
                  <a:schemeClr val="accent6">
                    <a:lumMod val="60000"/>
                    <a:lumOff val="40000"/>
                  </a:schemeClr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1407B47B-E5BE-43B0-B9E7-9233FF3F3DEB}" type="slidenum">
              <a:rPr b="1" lang="ru-RU" sz="2800" spc="-1" strike="noStrike">
                <a:solidFill>
                  <a:schemeClr val="accent6">
                    <a:lumMod val="60000"/>
                    <a:lumOff val="40000"/>
                  </a:schemeClr>
                </a:solidFill>
                <a:latin typeface="Calibri"/>
              </a:rPr>
              <a:t>&lt;номер&gt;</a:t>
            </a:fld>
            <a:endParaRPr b="0" lang="ru-RU" sz="28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25" name="Объект 11" descr=""/>
          <p:cNvPicPr/>
          <p:nvPr/>
        </p:nvPicPr>
        <p:blipFill>
          <a:blip r:embed="rId1"/>
          <a:stretch/>
        </p:blipFill>
        <p:spPr>
          <a:xfrm>
            <a:off x="165600" y="0"/>
            <a:ext cx="571680" cy="691560"/>
          </a:xfrm>
          <a:prstGeom prst="rect">
            <a:avLst/>
          </a:prstGeom>
          <a:ln w="0">
            <a:noFill/>
          </a:ln>
        </p:spPr>
      </p:pic>
      <p:sp>
        <p:nvSpPr>
          <p:cNvPr id="326" name="TextBox 51"/>
          <p:cNvSpPr/>
          <p:nvPr/>
        </p:nvSpPr>
        <p:spPr>
          <a:xfrm>
            <a:off x="545400" y="784080"/>
            <a:ext cx="11088720" cy="45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chemeClr val="accent6"/>
                </a:solidFill>
                <a:latin typeface="Calibri"/>
              </a:rPr>
              <a:t>Общие вопросы по представлению справки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7" name="Прямоугольник 17"/>
          <p:cNvSpPr/>
          <p:nvPr/>
        </p:nvSpPr>
        <p:spPr>
          <a:xfrm>
            <a:off x="545400" y="2607480"/>
            <a:ext cx="11239920" cy="359640"/>
          </a:xfrm>
          <a:prstGeom prst="rect">
            <a:avLst/>
          </a:prstGeom>
          <a:noFill/>
          <a:ln w="28575">
            <a:solidFill>
              <a:srgbClr val="ffc000">
                <a:lumMod val="40000"/>
                <a:lumOff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chemeClr val="accent1"/>
                </a:solidFill>
                <a:latin typeface="Calibri"/>
              </a:rPr>
              <a:t>По общему правилу, справка подается один раз; уточненная справка также подается один раз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8" name="Прямоугольник 18"/>
          <p:cNvSpPr/>
          <p:nvPr/>
        </p:nvSpPr>
        <p:spPr>
          <a:xfrm>
            <a:off x="545400" y="3138120"/>
            <a:ext cx="11239920" cy="647640"/>
          </a:xfrm>
          <a:prstGeom prst="rect">
            <a:avLst/>
          </a:prstGeom>
          <a:noFill/>
          <a:ln w="28575">
            <a:solidFill>
              <a:srgbClr val="ffc000">
                <a:lumMod val="40000"/>
                <a:lumOff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chemeClr val="accent1"/>
                </a:solidFill>
                <a:latin typeface="Calibri"/>
              </a:rPr>
              <a:t>Уточненная справка подается в течение месяца со дня окончания декларационной кампании: </a:t>
            </a:r>
            <a:br>
              <a:rPr sz="1800"/>
            </a:br>
            <a:r>
              <a:rPr b="0" lang="ru-RU" sz="1800" spc="-1" strike="noStrike">
                <a:solidFill>
                  <a:schemeClr val="accent1"/>
                </a:solidFill>
                <a:latin typeface="Calibri"/>
              </a:rPr>
              <a:t>подать уточненную справку в период декларационной кампании нельзя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9" name="Прямоугольник 19"/>
          <p:cNvSpPr/>
          <p:nvPr/>
        </p:nvSpPr>
        <p:spPr>
          <a:xfrm>
            <a:off x="545400" y="1429200"/>
            <a:ext cx="11239920" cy="1007640"/>
          </a:xfrm>
          <a:prstGeom prst="rect">
            <a:avLst/>
          </a:prstGeom>
          <a:noFill/>
          <a:ln w="28575">
            <a:solidFill>
              <a:srgbClr val="ffc000">
                <a:lumMod val="40000"/>
                <a:lumOff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chemeClr val="accent1"/>
                </a:solidFill>
                <a:latin typeface="Calibri"/>
              </a:rPr>
              <a:t>Справка распечатывается, подписывается и включается в личное дело (при наличии); </a:t>
            </a:r>
            <a:br>
              <a:rPr sz="1800"/>
            </a:br>
            <a:r>
              <a:rPr b="0" lang="ru-RU" sz="1800" spc="-1" strike="noStrike">
                <a:solidFill>
                  <a:schemeClr val="accent1"/>
                </a:solidFill>
                <a:latin typeface="Calibri"/>
              </a:rPr>
              <a:t>представление </a:t>
            </a:r>
            <a:r>
              <a:rPr b="0" lang="en-US" sz="1800" spc="-1" strike="noStrike">
                <a:solidFill>
                  <a:schemeClr val="accent1"/>
                </a:solidFill>
                <a:latin typeface="Calibri"/>
              </a:rPr>
              <a:t>.XSB </a:t>
            </a:r>
            <a:r>
              <a:rPr b="0" lang="ru-RU" sz="1800" spc="-1" strike="noStrike">
                <a:solidFill>
                  <a:schemeClr val="accent1"/>
                </a:solidFill>
                <a:latin typeface="Calibri"/>
              </a:rPr>
              <a:t>файла не отменяет необходимость представить справку в бумажном варианте </a:t>
            </a:r>
            <a:br>
              <a:rPr sz="1800"/>
            </a:br>
            <a:r>
              <a:rPr b="0" lang="ru-RU" sz="1800" spc="-1" strike="noStrike">
                <a:solidFill>
                  <a:schemeClr val="accent1"/>
                </a:solidFill>
                <a:latin typeface="Calibri"/>
              </a:rPr>
              <a:t>(необходимо предусмотреть соответствующие положения в порядке представления справки)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0" name="Прямоугольник 14"/>
          <p:cNvSpPr/>
          <p:nvPr/>
        </p:nvSpPr>
        <p:spPr>
          <a:xfrm>
            <a:off x="545400" y="4775040"/>
            <a:ext cx="11239920" cy="647640"/>
          </a:xfrm>
          <a:prstGeom prst="rect">
            <a:avLst/>
          </a:prstGeom>
          <a:noFill/>
          <a:ln w="28575">
            <a:solidFill>
              <a:srgbClr val="ffc000">
                <a:lumMod val="40000"/>
                <a:lumOff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chemeClr val="accent1"/>
                </a:solidFill>
                <a:latin typeface="Calibri"/>
              </a:rPr>
              <a:t>Обязательные для приложения к справке документы предусмотрены для раздела 2, </a:t>
            </a:r>
            <a:br>
              <a:rPr sz="1800"/>
            </a:br>
            <a:r>
              <a:rPr b="0" lang="ru-RU" sz="1800" spc="-1" strike="noStrike">
                <a:solidFill>
                  <a:schemeClr val="accent1"/>
                </a:solidFill>
                <a:latin typeface="Calibri"/>
              </a:rPr>
              <a:t>все остальное – факультативно и по желанию декларанта; все приложения приобщаются к справке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1" name="Прямоугольник 15"/>
          <p:cNvSpPr/>
          <p:nvPr/>
        </p:nvSpPr>
        <p:spPr>
          <a:xfrm>
            <a:off x="545400" y="5593320"/>
            <a:ext cx="11239920" cy="359640"/>
          </a:xfrm>
          <a:prstGeom prst="rect">
            <a:avLst/>
          </a:prstGeom>
          <a:noFill/>
          <a:ln w="28575">
            <a:solidFill>
              <a:srgbClr val="ffc000">
                <a:lumMod val="40000"/>
                <a:lumOff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chemeClr val="accent1"/>
                </a:solidFill>
                <a:latin typeface="Calibri"/>
              </a:rPr>
              <a:t>При приеме справки необходимо оценивать ее форму: сдана ли с использованием актуальной версии СПО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2" name="Прямоугольник 23"/>
          <p:cNvSpPr/>
          <p:nvPr/>
        </p:nvSpPr>
        <p:spPr>
          <a:xfrm>
            <a:off x="545400" y="3956400"/>
            <a:ext cx="11239920" cy="647640"/>
          </a:xfrm>
          <a:prstGeom prst="rect">
            <a:avLst/>
          </a:prstGeom>
          <a:noFill/>
          <a:ln w="28575">
            <a:solidFill>
              <a:srgbClr val="ffc000">
                <a:lumMod val="40000"/>
                <a:lumOff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chemeClr val="accent1"/>
                </a:solidFill>
                <a:latin typeface="Calibri"/>
              </a:rPr>
              <a:t>Представление уточненных сведений предусматривает повторное представление только справки, </a:t>
            </a:r>
            <a:br>
              <a:rPr sz="1800"/>
            </a:br>
            <a:r>
              <a:rPr b="0" lang="ru-RU" sz="1800" spc="-1" strike="noStrike">
                <a:solidFill>
                  <a:schemeClr val="accent1"/>
                </a:solidFill>
                <a:latin typeface="Calibri"/>
              </a:rPr>
              <a:t>в которой не отражены или не полностью отражены какие-либо сведения либо имеются ошибки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3" name="Прямоугольник 4"/>
          <p:cNvSpPr/>
          <p:nvPr/>
        </p:nvSpPr>
        <p:spPr>
          <a:xfrm>
            <a:off x="545400" y="6123960"/>
            <a:ext cx="11239920" cy="359640"/>
          </a:xfrm>
          <a:prstGeom prst="rect">
            <a:avLst/>
          </a:prstGeom>
          <a:noFill/>
          <a:ln w="28575">
            <a:solidFill>
              <a:srgbClr val="ffc000">
                <a:lumMod val="40000"/>
                <a:lumOff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chemeClr val="accent1"/>
                </a:solidFill>
                <a:latin typeface="Calibri"/>
              </a:rPr>
              <a:t>Разные признаки, разные строки в соответствующих подразделах (разделах) справки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4" name="Группа 29"/>
          <p:cNvGrpSpPr/>
          <p:nvPr/>
        </p:nvGrpSpPr>
        <p:grpSpPr>
          <a:xfrm>
            <a:off x="0" y="0"/>
            <a:ext cx="12191760" cy="671400"/>
            <a:chOff x="0" y="0"/>
            <a:chExt cx="12191760" cy="671400"/>
          </a:xfrm>
        </p:grpSpPr>
        <p:sp>
          <p:nvSpPr>
            <p:cNvPr id="335" name="Прямоугольник 30"/>
            <p:cNvSpPr/>
            <p:nvPr/>
          </p:nvSpPr>
          <p:spPr>
            <a:xfrm>
              <a:off x="0" y="0"/>
              <a:ext cx="12191760" cy="35964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ru-RU" sz="1800" spc="-1" strike="noStrike">
                <a:solidFill>
                  <a:schemeClr val="dk1"/>
                </a:solidFill>
                <a:latin typeface="Calibri"/>
              </a:endParaRPr>
            </a:p>
          </p:txBody>
        </p:sp>
        <p:sp>
          <p:nvSpPr>
            <p:cNvPr id="336" name="Прямоугольник 31"/>
            <p:cNvSpPr/>
            <p:nvPr/>
          </p:nvSpPr>
          <p:spPr>
            <a:xfrm>
              <a:off x="0" y="355680"/>
              <a:ext cx="12191760" cy="1076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ru-RU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337" name="Прямоугольник 32"/>
            <p:cNvSpPr/>
            <p:nvPr/>
          </p:nvSpPr>
          <p:spPr>
            <a:xfrm>
              <a:off x="5765760" y="457200"/>
              <a:ext cx="6426000" cy="1076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ru-RU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338" name="Прямоугольник 33"/>
            <p:cNvSpPr/>
            <p:nvPr/>
          </p:nvSpPr>
          <p:spPr>
            <a:xfrm>
              <a:off x="6792120" y="563760"/>
              <a:ext cx="5399640" cy="10764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ru-RU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</p:grpSp>
      <p:sp>
        <p:nvSpPr>
          <p:cNvPr id="339" name="PlaceHolder 1"/>
          <p:cNvSpPr>
            <a:spLocks noGrp="1"/>
          </p:cNvSpPr>
          <p:nvPr>
            <p:ph type="sldNum" idx="25"/>
          </p:nvPr>
        </p:nvSpPr>
        <p:spPr>
          <a:xfrm>
            <a:off x="10904400" y="0"/>
            <a:ext cx="880920" cy="359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1" lang="ru-RU" sz="2800" spc="-1" strike="noStrike">
                <a:solidFill>
                  <a:schemeClr val="accent6">
                    <a:lumMod val="60000"/>
                    <a:lumOff val="40000"/>
                  </a:schemeClr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E75CA6E4-8779-43A5-B93E-8A9B2990A91B}" type="slidenum">
              <a:rPr b="1" lang="ru-RU" sz="2800" spc="-1" strike="noStrike">
                <a:solidFill>
                  <a:schemeClr val="accent6">
                    <a:lumMod val="60000"/>
                    <a:lumOff val="40000"/>
                  </a:schemeClr>
                </a:solidFill>
                <a:latin typeface="Calibri"/>
              </a:rPr>
              <a:t>&lt;номер&gt;</a:t>
            </a:fld>
            <a:endParaRPr b="0" lang="ru-RU" sz="2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40" name="TextBox 49"/>
          <p:cNvSpPr/>
          <p:nvPr/>
        </p:nvSpPr>
        <p:spPr>
          <a:xfrm>
            <a:off x="551520" y="801360"/>
            <a:ext cx="1108872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chemeClr val="accent6"/>
                </a:solidFill>
                <a:latin typeface="Calibri"/>
              </a:rPr>
              <a:t>Антикоррупционное декларирование 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341" name="Таблица 23"/>
          <p:cNvGraphicFramePr/>
          <p:nvPr/>
        </p:nvGraphicFramePr>
        <p:xfrm>
          <a:off x="526320" y="1453680"/>
          <a:ext cx="11259000" cy="5214240"/>
        </p:xfrm>
        <a:graphic>
          <a:graphicData uri="http://schemas.openxmlformats.org/drawingml/2006/table">
            <a:tbl>
              <a:tblPr/>
              <a:tblGrid>
                <a:gridCol w="1433880"/>
                <a:gridCol w="9825120"/>
              </a:tblGrid>
              <a:tr h="972000">
                <a:tc>
                  <a:txBody>
                    <a:bodyPr lIns="38880" rIns="38880" tIns="19440" bIns="194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5400" spc="-1" strike="noStrike">
                          <a:solidFill>
                            <a:schemeClr val="accent4"/>
                          </a:solidFill>
                          <a:latin typeface="Segoe UI Black"/>
                          <a:ea typeface="Segoe UI Black"/>
                        </a:rPr>
                        <a:t>1.</a:t>
                      </a:r>
                      <a:endParaRPr b="0" lang="ru-RU" sz="5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38880" marR="3888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solidFill>
                        <a:srgbClr val="21386f"/>
                      </a:solidFill>
                      <a:prstDash val="dash"/>
                    </a:lnB>
                    <a:noFill/>
                  </a:tcPr>
                </a:tc>
                <a:tc>
                  <a:txBody>
                    <a:bodyPr lIns="38880" rIns="38880" tIns="19440" bIns="1944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chemeClr val="accent1"/>
                          </a:solidFill>
                          <a:latin typeface="Calibri"/>
                        </a:rPr>
                        <a:t>Декларационная кампания начинается 1 января и заканчивается 1 (30) апреля </a:t>
                      </a:r>
                      <a:br>
                        <a:rPr sz="2000"/>
                      </a:br>
                      <a:r>
                        <a:rPr b="0" lang="ru-RU" sz="2000" spc="-1" strike="noStrike">
                          <a:solidFill>
                            <a:schemeClr val="accent1"/>
                          </a:solidFill>
                          <a:latin typeface="Calibri"/>
                        </a:rPr>
                        <a:t>(в зависимости от категории должности) (сроки не переносятся)</a:t>
                      </a:r>
                      <a:endParaRPr b="0" lang="ru-RU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38880" marR="3888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solidFill>
                        <a:srgbClr val="21386f"/>
                      </a:solidFill>
                      <a:prstDash val="dash"/>
                    </a:lnB>
                    <a:noFill/>
                  </a:tcPr>
                </a:tc>
              </a:tr>
              <a:tr h="720000">
                <a:tc>
                  <a:txBody>
                    <a:bodyPr lIns="38880" rIns="38880" tIns="19440" bIns="194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5400" spc="-1" strike="noStrike">
                          <a:solidFill>
                            <a:schemeClr val="accent4"/>
                          </a:solidFill>
                          <a:latin typeface="Segoe UI Black"/>
                          <a:ea typeface="Segoe UI Black"/>
                        </a:rPr>
                        <a:t>2.</a:t>
                      </a:r>
                      <a:endParaRPr b="0" lang="ru-RU" sz="5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38880" marR="3888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solidFill>
                        <a:srgbClr val="21386f"/>
                      </a:solidFill>
                      <a:prstDash val="dash"/>
                    </a:lnT>
                    <a:lnB w="12240">
                      <a:solidFill>
                        <a:srgbClr val="21386f"/>
                      </a:solidFill>
                      <a:prstDash val="dash"/>
                    </a:lnB>
                    <a:noFill/>
                  </a:tcPr>
                </a:tc>
                <a:tc>
                  <a:txBody>
                    <a:bodyPr lIns="38880" rIns="38880" tIns="19440" bIns="1944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chemeClr val="accent1"/>
                          </a:solidFill>
                          <a:latin typeface="Calibri"/>
                        </a:rPr>
                        <a:t>Декларация подается в антикоррупционное подразделение </a:t>
                      </a:r>
                      <a:br>
                        <a:rPr sz="2000"/>
                      </a:br>
                      <a:r>
                        <a:rPr b="1" lang="ru-RU" sz="2000" spc="-1" strike="noStrike">
                          <a:solidFill>
                            <a:schemeClr val="accent1"/>
                          </a:solidFill>
                          <a:latin typeface="Calibri"/>
                        </a:rPr>
                        <a:t>(ответственному должностному лицу)</a:t>
                      </a:r>
                      <a:endParaRPr b="0" lang="ru-RU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38880" marR="3888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solidFill>
                        <a:srgbClr val="21386f"/>
                      </a:solidFill>
                      <a:prstDash val="dash"/>
                    </a:lnT>
                    <a:lnB w="12240">
                      <a:solidFill>
                        <a:srgbClr val="21386f"/>
                      </a:solidFill>
                      <a:prstDash val="dash"/>
                    </a:lnB>
                    <a:noFill/>
                  </a:tcPr>
                </a:tc>
              </a:tr>
              <a:tr h="720000">
                <a:tc>
                  <a:txBody>
                    <a:bodyPr lIns="38880" rIns="38880" tIns="19440" bIns="194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5400" spc="-1" strike="noStrike">
                          <a:solidFill>
                            <a:schemeClr val="accent4"/>
                          </a:solidFill>
                          <a:latin typeface="Segoe UI Black"/>
                          <a:ea typeface="Segoe UI Black"/>
                        </a:rPr>
                        <a:t>3.</a:t>
                      </a:r>
                      <a:endParaRPr b="0" lang="ru-RU" sz="5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38880" marR="3888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solidFill>
                        <a:srgbClr val="21386f"/>
                      </a:solidFill>
                      <a:prstDash val="dash"/>
                    </a:lnT>
                    <a:lnB w="12240">
                      <a:solidFill>
                        <a:srgbClr val="21386f"/>
                      </a:solidFill>
                      <a:prstDash val="dash"/>
                    </a:lnB>
                    <a:noFill/>
                  </a:tcPr>
                </a:tc>
                <a:tc>
                  <a:txBody>
                    <a:bodyPr lIns="38880" rIns="38880" tIns="19440" bIns="1944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chemeClr val="accent1"/>
                          </a:solidFill>
                          <a:latin typeface="Calibri"/>
                        </a:rPr>
                        <a:t>Имеется возможность подать уточенную декларацию: </a:t>
                      </a:r>
                      <a:br>
                        <a:rPr sz="2000"/>
                      </a:br>
                      <a:r>
                        <a:rPr b="0" lang="ru-RU" sz="2000" spc="-1" strike="noStrike">
                          <a:solidFill>
                            <a:schemeClr val="accent1"/>
                          </a:solidFill>
                          <a:latin typeface="Calibri"/>
                        </a:rPr>
                        <a:t>это ответственность самого должностного лица</a:t>
                      </a:r>
                      <a:endParaRPr b="0" lang="ru-RU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38880" marR="3888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solidFill>
                        <a:srgbClr val="21386f"/>
                      </a:solidFill>
                      <a:prstDash val="dash"/>
                    </a:lnT>
                    <a:lnB w="12240">
                      <a:solidFill>
                        <a:srgbClr val="21386f"/>
                      </a:solidFill>
                      <a:prstDash val="dash"/>
                    </a:lnB>
                    <a:noFill/>
                  </a:tcPr>
                </a:tc>
              </a:tr>
              <a:tr h="720000">
                <a:tc>
                  <a:txBody>
                    <a:bodyPr lIns="38880" rIns="38880" tIns="19440" bIns="194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5400" spc="-1" strike="noStrike">
                          <a:solidFill>
                            <a:schemeClr val="accent4"/>
                          </a:solidFill>
                          <a:latin typeface="Segoe UI Black"/>
                          <a:ea typeface="Segoe UI Black"/>
                        </a:rPr>
                        <a:t>4.</a:t>
                      </a:r>
                      <a:endParaRPr b="0" lang="ru-RU" sz="5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38880" marR="3888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solidFill>
                        <a:srgbClr val="21386f"/>
                      </a:solidFill>
                      <a:prstDash val="dash"/>
                    </a:lnT>
                    <a:lnB w="12240">
                      <a:solidFill>
                        <a:srgbClr val="21386f"/>
                      </a:solidFill>
                      <a:prstDash val="dash"/>
                    </a:lnB>
                    <a:noFill/>
                  </a:tcPr>
                </a:tc>
                <a:tc>
                  <a:txBody>
                    <a:bodyPr lIns="38880" rIns="38880" tIns="19440" bIns="1944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chemeClr val="accent1"/>
                          </a:solidFill>
                          <a:latin typeface="Calibri"/>
                        </a:rPr>
                        <a:t>Отчетный период:</a:t>
                      </a:r>
                      <a:endParaRPr b="0" lang="ru-RU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i="1" lang="ru-RU" sz="2000" spc="-1" strike="noStrike">
                          <a:solidFill>
                            <a:schemeClr val="accent1"/>
                          </a:solidFill>
                          <a:latin typeface="Calibri"/>
                        </a:rPr>
                        <a:t>для служащих (работников)  – </a:t>
                      </a:r>
                      <a:r>
                        <a:rPr b="0" i="1" lang="ru-RU" sz="2000" spc="-1" strike="noStrike">
                          <a:solidFill>
                            <a:schemeClr val="accent1"/>
                          </a:solidFill>
                          <a:latin typeface="Calibri"/>
                        </a:rPr>
                        <a:t>год, предшествующий декларационной кампании</a:t>
                      </a:r>
                      <a:endParaRPr b="0" lang="ru-RU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i="1" lang="ru-RU" sz="2000" spc="-1" strike="noStrike">
                          <a:solidFill>
                            <a:schemeClr val="accent1"/>
                          </a:solidFill>
                          <a:latin typeface="Calibri"/>
                        </a:rPr>
                        <a:t>для поступающих – </a:t>
                      </a:r>
                      <a:r>
                        <a:rPr b="0" i="1" lang="ru-RU" sz="2000" spc="-1" strike="noStrike">
                          <a:solidFill>
                            <a:schemeClr val="accent1"/>
                          </a:solidFill>
                          <a:latin typeface="Calibri"/>
                        </a:rPr>
                        <a:t>год, предшествующий году подачи документов для замещения должности</a:t>
                      </a:r>
                      <a:endParaRPr b="0" lang="ru-RU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38880" marR="3888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solidFill>
                        <a:srgbClr val="21386f"/>
                      </a:solidFill>
                      <a:prstDash val="dash"/>
                    </a:lnT>
                    <a:lnB w="12240">
                      <a:solidFill>
                        <a:srgbClr val="21386f"/>
                      </a:solidFill>
                      <a:prstDash val="dash"/>
                    </a:lnB>
                    <a:noFill/>
                  </a:tcPr>
                </a:tc>
              </a:tr>
              <a:tr h="720000">
                <a:tc>
                  <a:txBody>
                    <a:bodyPr lIns="38880" rIns="38880" tIns="19440" bIns="194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5400" spc="-1" strike="noStrike">
                          <a:solidFill>
                            <a:schemeClr val="accent4"/>
                          </a:solidFill>
                          <a:latin typeface="Segoe UI Black"/>
                          <a:ea typeface="Segoe UI Black"/>
                        </a:rPr>
                        <a:t>5.</a:t>
                      </a:r>
                      <a:endParaRPr b="0" lang="ru-RU" sz="5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38880" marR="3888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solidFill>
                        <a:srgbClr val="21386f"/>
                      </a:solidFill>
                      <a:prstDash val="dash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38880" rIns="38880" tIns="19440" bIns="1944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chemeClr val="accent1"/>
                          </a:solidFill>
                          <a:latin typeface="Calibri"/>
                        </a:rPr>
                        <a:t>Отчетная дата:</a:t>
                      </a:r>
                      <a:endParaRPr b="0" lang="ru-RU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i="1" lang="ru-RU" sz="2000" spc="-1" strike="noStrike">
                          <a:solidFill>
                            <a:schemeClr val="accent1"/>
                          </a:solidFill>
                          <a:latin typeface="Calibri"/>
                        </a:rPr>
                        <a:t>для служащих (работников) – </a:t>
                      </a:r>
                      <a:r>
                        <a:rPr b="0" i="1" lang="ru-RU" sz="2000" spc="-1" strike="noStrike">
                          <a:solidFill>
                            <a:schemeClr val="accent1"/>
                          </a:solidFill>
                          <a:latin typeface="Calibri"/>
                        </a:rPr>
                        <a:t>31 декабря отчетного периода</a:t>
                      </a:r>
                      <a:endParaRPr b="0" lang="ru-RU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i="1" lang="ru-RU" sz="2000" spc="-1" strike="noStrike">
                          <a:solidFill>
                            <a:schemeClr val="accent1"/>
                          </a:solidFill>
                          <a:latin typeface="Calibri"/>
                        </a:rPr>
                        <a:t>для поступающих – </a:t>
                      </a:r>
                      <a:r>
                        <a:rPr b="0" i="1" lang="ru-RU" sz="2000" spc="-1" strike="noStrike">
                          <a:solidFill>
                            <a:schemeClr val="accent1"/>
                          </a:solidFill>
                          <a:latin typeface="Calibri"/>
                        </a:rPr>
                        <a:t>первое число месяца, предшествующего месяцу подачи документов для замещения должности</a:t>
                      </a:r>
                      <a:endParaRPr b="0" lang="ru-RU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38880" marR="3888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solidFill>
                        <a:srgbClr val="21386f"/>
                      </a:solidFill>
                      <a:prstDash val="dash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342" name="Объект 11" descr=""/>
          <p:cNvPicPr/>
          <p:nvPr/>
        </p:nvPicPr>
        <p:blipFill>
          <a:blip r:embed="rId1"/>
          <a:stretch/>
        </p:blipFill>
        <p:spPr>
          <a:xfrm>
            <a:off x="165600" y="0"/>
            <a:ext cx="571680" cy="691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3" name="Группа 36"/>
          <p:cNvGrpSpPr/>
          <p:nvPr/>
        </p:nvGrpSpPr>
        <p:grpSpPr>
          <a:xfrm>
            <a:off x="0" y="0"/>
            <a:ext cx="12191760" cy="671400"/>
            <a:chOff x="0" y="0"/>
            <a:chExt cx="12191760" cy="671400"/>
          </a:xfrm>
        </p:grpSpPr>
        <p:sp>
          <p:nvSpPr>
            <p:cNvPr id="344" name="Прямоугольник 5"/>
            <p:cNvSpPr/>
            <p:nvPr/>
          </p:nvSpPr>
          <p:spPr>
            <a:xfrm>
              <a:off x="0" y="0"/>
              <a:ext cx="12191760" cy="35964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ru-RU" sz="1800" spc="-1" strike="noStrike">
                <a:solidFill>
                  <a:schemeClr val="dk1"/>
                </a:solidFill>
                <a:latin typeface="Calibri"/>
              </a:endParaRPr>
            </a:p>
          </p:txBody>
        </p:sp>
        <p:sp>
          <p:nvSpPr>
            <p:cNvPr id="345" name="Прямоугольник 20"/>
            <p:cNvSpPr/>
            <p:nvPr/>
          </p:nvSpPr>
          <p:spPr>
            <a:xfrm>
              <a:off x="0" y="355680"/>
              <a:ext cx="12191760" cy="1076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ru-RU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346" name="Прямоугольник 21"/>
            <p:cNvSpPr/>
            <p:nvPr/>
          </p:nvSpPr>
          <p:spPr>
            <a:xfrm>
              <a:off x="5765760" y="457200"/>
              <a:ext cx="6426000" cy="1076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ru-RU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347" name="Прямоугольник 22"/>
            <p:cNvSpPr/>
            <p:nvPr/>
          </p:nvSpPr>
          <p:spPr>
            <a:xfrm>
              <a:off x="6792120" y="563760"/>
              <a:ext cx="5399640" cy="10764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ru-RU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</p:grpSp>
      <p:sp>
        <p:nvSpPr>
          <p:cNvPr id="348" name="PlaceHolder 1"/>
          <p:cNvSpPr>
            <a:spLocks noGrp="1"/>
          </p:cNvSpPr>
          <p:nvPr>
            <p:ph type="sldNum" idx="26"/>
          </p:nvPr>
        </p:nvSpPr>
        <p:spPr>
          <a:xfrm>
            <a:off x="10639080" y="-43200"/>
            <a:ext cx="1146240" cy="4060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1" lang="ru-RU" sz="2800" spc="-1" strike="noStrike">
                <a:solidFill>
                  <a:schemeClr val="accent6">
                    <a:lumMod val="60000"/>
                    <a:lumOff val="40000"/>
                  </a:schemeClr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E551DB75-5E45-4177-86E4-7F6E235B724B}" type="slidenum">
              <a:rPr b="1" lang="ru-RU" sz="2800" spc="-1" strike="noStrike">
                <a:solidFill>
                  <a:schemeClr val="accent6">
                    <a:lumMod val="60000"/>
                    <a:lumOff val="40000"/>
                  </a:schemeClr>
                </a:solidFill>
                <a:latin typeface="Calibri"/>
              </a:rPr>
              <a:t>&lt;номер&gt;</a:t>
            </a:fld>
            <a:endParaRPr b="0" lang="ru-RU" sz="28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49" name="Объект 11" descr=""/>
          <p:cNvPicPr/>
          <p:nvPr/>
        </p:nvPicPr>
        <p:blipFill>
          <a:blip r:embed="rId1"/>
          <a:stretch/>
        </p:blipFill>
        <p:spPr>
          <a:xfrm>
            <a:off x="165600" y="0"/>
            <a:ext cx="571680" cy="691560"/>
          </a:xfrm>
          <a:prstGeom prst="rect">
            <a:avLst/>
          </a:prstGeom>
          <a:ln w="0">
            <a:noFill/>
          </a:ln>
        </p:spPr>
      </p:pic>
      <p:sp>
        <p:nvSpPr>
          <p:cNvPr id="350" name="TextBox 51"/>
          <p:cNvSpPr/>
          <p:nvPr/>
        </p:nvSpPr>
        <p:spPr>
          <a:xfrm>
            <a:off x="545400" y="784080"/>
            <a:ext cx="11088720" cy="45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chemeClr val="accent6"/>
                </a:solidFill>
                <a:latin typeface="Calibri"/>
              </a:rPr>
              <a:t>Титульный лист декларации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1" name="Прямоугольник 3"/>
          <p:cNvSpPr/>
          <p:nvPr/>
        </p:nvSpPr>
        <p:spPr>
          <a:xfrm>
            <a:off x="545400" y="3737160"/>
            <a:ext cx="11239920" cy="647640"/>
          </a:xfrm>
          <a:prstGeom prst="rect">
            <a:avLst/>
          </a:prstGeom>
          <a:noFill/>
          <a:ln w="28575">
            <a:solidFill>
              <a:srgbClr val="ffc000">
                <a:lumMod val="40000"/>
                <a:lumOff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chemeClr val="accent1"/>
                </a:solidFill>
                <a:latin typeface="Calibri"/>
              </a:rPr>
              <a:t>"Самозанятый" это обыденное понимание; по факту это применение специального налогового режима </a:t>
            </a:r>
            <a:br>
              <a:rPr sz="1800"/>
            </a:br>
            <a:r>
              <a:rPr b="0" lang="ru-RU" sz="1800" spc="-1" strike="noStrike">
                <a:solidFill>
                  <a:schemeClr val="accent1"/>
                </a:solidFill>
                <a:latin typeface="Calibri"/>
              </a:rPr>
              <a:t>"Налог на профессиональный доход"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2" name="Прямоугольник 16"/>
          <p:cNvSpPr/>
          <p:nvPr/>
        </p:nvSpPr>
        <p:spPr>
          <a:xfrm>
            <a:off x="1821240" y="2622240"/>
            <a:ext cx="10116360" cy="798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chemeClr val="accent1"/>
                </a:solidFill>
                <a:latin typeface="Calibri"/>
                <a:ea typeface="Calibri"/>
              </a:rPr>
              <a:t>"Титульной" является должность, при замещении которой возлагается обязанность представить декларацию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3" name="Прямоугольник 19"/>
          <p:cNvSpPr/>
          <p:nvPr/>
        </p:nvSpPr>
        <p:spPr>
          <a:xfrm>
            <a:off x="1821240" y="1819800"/>
            <a:ext cx="10154520" cy="549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chemeClr val="accent1"/>
                </a:solidFill>
                <a:latin typeface="Calibri"/>
                <a:ea typeface="Calibri"/>
              </a:rPr>
              <a:t>СНИЛС с ноября 2013 года присваивается новорожденным в беззаявительном порядке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354" name="Прямая соединительная линия 25"/>
          <p:cNvCxnSpPr/>
          <p:nvPr/>
        </p:nvCxnSpPr>
        <p:spPr>
          <a:xfrm>
            <a:off x="445680" y="2547360"/>
            <a:ext cx="11530440" cy="360"/>
          </a:xfrm>
          <a:prstGeom prst="straightConnector1">
            <a:avLst/>
          </a:prstGeom>
          <a:ln w="12700">
            <a:solidFill>
              <a:srgbClr val="4472c4"/>
            </a:solidFill>
            <a:prstDash val="dash"/>
          </a:ln>
        </p:spPr>
      </p:cxnSp>
      <p:sp>
        <p:nvSpPr>
          <p:cNvPr id="355" name="TextBox 26"/>
          <p:cNvSpPr/>
          <p:nvPr/>
        </p:nvSpPr>
        <p:spPr>
          <a:xfrm>
            <a:off x="489600" y="1632600"/>
            <a:ext cx="114264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5400" spc="-1" strike="noStrike">
                <a:solidFill>
                  <a:schemeClr val="accent4"/>
                </a:solidFill>
                <a:latin typeface="Arial Black"/>
              </a:rPr>
              <a:t>1.</a:t>
            </a:r>
            <a:endParaRPr b="0" lang="ru-RU" sz="5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6" name="TextBox 27"/>
          <p:cNvSpPr/>
          <p:nvPr/>
        </p:nvSpPr>
        <p:spPr>
          <a:xfrm>
            <a:off x="489600" y="2561400"/>
            <a:ext cx="114264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5400" spc="-1" strike="noStrike">
                <a:solidFill>
                  <a:schemeClr val="accent4"/>
                </a:solidFill>
                <a:latin typeface="Arial Black"/>
              </a:rPr>
              <a:t>2.</a:t>
            </a:r>
            <a:endParaRPr b="0" lang="ru-RU" sz="54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357" name="Прямая соединительная линия 18"/>
          <p:cNvCxnSpPr/>
          <p:nvPr/>
        </p:nvCxnSpPr>
        <p:spPr>
          <a:xfrm>
            <a:off x="407880" y="5330880"/>
            <a:ext cx="11530080" cy="360"/>
          </a:xfrm>
          <a:prstGeom prst="straightConnector1">
            <a:avLst/>
          </a:prstGeom>
          <a:ln w="12700">
            <a:solidFill>
              <a:srgbClr val="4472c4"/>
            </a:solidFill>
            <a:prstDash val="dash"/>
          </a:ln>
        </p:spPr>
      </p:cxnSp>
      <p:sp>
        <p:nvSpPr>
          <p:cNvPr id="358" name="Прямоугольник 15"/>
          <p:cNvSpPr/>
          <p:nvPr/>
        </p:nvSpPr>
        <p:spPr>
          <a:xfrm>
            <a:off x="545400" y="4534200"/>
            <a:ext cx="10093320" cy="647640"/>
          </a:xfrm>
          <a:prstGeom prst="rect">
            <a:avLst/>
          </a:prstGeom>
          <a:noFill/>
          <a:ln w="28575">
            <a:solidFill>
              <a:srgbClr val="ffc000">
                <a:lumMod val="40000"/>
                <a:lumOff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chemeClr val="accent1"/>
                </a:solidFill>
                <a:latin typeface="Calibri"/>
              </a:rPr>
              <a:t>Служащий может применять "Налог на профессиональный доход" только в отношении сдачи </a:t>
            </a:r>
            <a:br>
              <a:rPr sz="1800"/>
            </a:br>
            <a:r>
              <a:rPr b="0" lang="ru-RU" sz="1800" spc="-1" strike="noStrike">
                <a:solidFill>
                  <a:schemeClr val="accent1"/>
                </a:solidFill>
                <a:latin typeface="Calibri"/>
              </a:rPr>
              <a:t>в аренду (наем) жилых помещений (письмо Минтруда России от 19.04.2021 № 28-6/10/В-4623)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9" name="Прямоугольник 2"/>
          <p:cNvSpPr/>
          <p:nvPr/>
        </p:nvSpPr>
        <p:spPr>
          <a:xfrm>
            <a:off x="552960" y="5502600"/>
            <a:ext cx="11232360" cy="647640"/>
          </a:xfrm>
          <a:prstGeom prst="rect">
            <a:avLst/>
          </a:prstGeom>
          <a:noFill/>
          <a:ln w="28575">
            <a:solidFill>
              <a:srgbClr val="ffc000">
                <a:lumMod val="40000"/>
                <a:lumOff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chemeClr val="accent1"/>
                </a:solidFill>
                <a:latin typeface="Calibri"/>
              </a:rPr>
              <a:t>Информацию о том, что лицо зарегистрировано в качестве индивидуального предпринимателя, необходимо указывать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60" name="Picture 2" descr=""/>
          <p:cNvPicPr/>
          <p:nvPr/>
        </p:nvPicPr>
        <p:blipFill>
          <a:blip r:embed="rId2"/>
          <a:stretch/>
        </p:blipFill>
        <p:spPr>
          <a:xfrm>
            <a:off x="10910880" y="4420800"/>
            <a:ext cx="874080" cy="874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1" name="Группа 36"/>
          <p:cNvGrpSpPr/>
          <p:nvPr/>
        </p:nvGrpSpPr>
        <p:grpSpPr>
          <a:xfrm>
            <a:off x="0" y="0"/>
            <a:ext cx="12191760" cy="671400"/>
            <a:chOff x="0" y="0"/>
            <a:chExt cx="12191760" cy="671400"/>
          </a:xfrm>
        </p:grpSpPr>
        <p:sp>
          <p:nvSpPr>
            <p:cNvPr id="362" name="Прямоугольник 5"/>
            <p:cNvSpPr/>
            <p:nvPr/>
          </p:nvSpPr>
          <p:spPr>
            <a:xfrm>
              <a:off x="0" y="0"/>
              <a:ext cx="12191760" cy="35964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ru-RU" sz="1800" spc="-1" strike="noStrike">
                <a:solidFill>
                  <a:schemeClr val="dk1"/>
                </a:solidFill>
                <a:latin typeface="Calibri"/>
              </a:endParaRPr>
            </a:p>
          </p:txBody>
        </p:sp>
        <p:sp>
          <p:nvSpPr>
            <p:cNvPr id="363" name="Прямоугольник 20"/>
            <p:cNvSpPr/>
            <p:nvPr/>
          </p:nvSpPr>
          <p:spPr>
            <a:xfrm>
              <a:off x="0" y="355680"/>
              <a:ext cx="12191760" cy="1076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ru-RU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364" name="Прямоугольник 21"/>
            <p:cNvSpPr/>
            <p:nvPr/>
          </p:nvSpPr>
          <p:spPr>
            <a:xfrm>
              <a:off x="5765760" y="457200"/>
              <a:ext cx="6426000" cy="1076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ru-RU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365" name="Прямоугольник 22"/>
            <p:cNvSpPr/>
            <p:nvPr/>
          </p:nvSpPr>
          <p:spPr>
            <a:xfrm>
              <a:off x="6792120" y="563760"/>
              <a:ext cx="5399640" cy="10764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ru-RU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</p:grpSp>
      <p:sp>
        <p:nvSpPr>
          <p:cNvPr id="366" name="PlaceHolder 1"/>
          <p:cNvSpPr>
            <a:spLocks noGrp="1"/>
          </p:cNvSpPr>
          <p:nvPr>
            <p:ph type="sldNum" idx="27"/>
          </p:nvPr>
        </p:nvSpPr>
        <p:spPr>
          <a:xfrm>
            <a:off x="10639080" y="-43200"/>
            <a:ext cx="1146240" cy="4060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1" lang="ru-RU" sz="2800" spc="-1" strike="noStrike">
                <a:solidFill>
                  <a:schemeClr val="accent6">
                    <a:lumMod val="60000"/>
                    <a:lumOff val="40000"/>
                  </a:schemeClr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EF75C900-9D54-46C1-BB70-BE01522E8837}" type="slidenum">
              <a:rPr b="1" lang="ru-RU" sz="2800" spc="-1" strike="noStrike">
                <a:solidFill>
                  <a:schemeClr val="accent6">
                    <a:lumMod val="60000"/>
                    <a:lumOff val="40000"/>
                  </a:schemeClr>
                </a:solidFill>
                <a:latin typeface="Calibri"/>
              </a:rPr>
              <a:t>&lt;номер&gt;</a:t>
            </a:fld>
            <a:endParaRPr b="0" lang="ru-RU" sz="28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67" name="Объект 11" descr=""/>
          <p:cNvPicPr/>
          <p:nvPr/>
        </p:nvPicPr>
        <p:blipFill>
          <a:blip r:embed="rId1"/>
          <a:stretch/>
        </p:blipFill>
        <p:spPr>
          <a:xfrm>
            <a:off x="165600" y="0"/>
            <a:ext cx="571680" cy="691560"/>
          </a:xfrm>
          <a:prstGeom prst="rect">
            <a:avLst/>
          </a:prstGeom>
          <a:ln w="0">
            <a:noFill/>
          </a:ln>
        </p:spPr>
      </p:pic>
      <p:sp>
        <p:nvSpPr>
          <p:cNvPr id="368" name="TextBox 51"/>
          <p:cNvSpPr/>
          <p:nvPr/>
        </p:nvSpPr>
        <p:spPr>
          <a:xfrm>
            <a:off x="545400" y="784080"/>
            <a:ext cx="11088720" cy="45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chemeClr val="accent6"/>
                </a:solidFill>
                <a:latin typeface="Calibri"/>
              </a:rPr>
              <a:t>Раздел 1. Сведения о доходах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69" name="Рисунок 7" descr=""/>
          <p:cNvPicPr/>
          <p:nvPr/>
        </p:nvPicPr>
        <p:blipFill>
          <a:blip r:embed="rId2"/>
          <a:stretch/>
        </p:blipFill>
        <p:spPr>
          <a:xfrm>
            <a:off x="2374560" y="1357920"/>
            <a:ext cx="7442280" cy="5410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Группа 29"/>
          <p:cNvGrpSpPr/>
          <p:nvPr/>
        </p:nvGrpSpPr>
        <p:grpSpPr>
          <a:xfrm>
            <a:off x="0" y="0"/>
            <a:ext cx="12191760" cy="671400"/>
            <a:chOff x="0" y="0"/>
            <a:chExt cx="12191760" cy="671400"/>
          </a:xfrm>
        </p:grpSpPr>
        <p:sp>
          <p:nvSpPr>
            <p:cNvPr id="96" name="Прямоугольник 30"/>
            <p:cNvSpPr/>
            <p:nvPr/>
          </p:nvSpPr>
          <p:spPr>
            <a:xfrm>
              <a:off x="0" y="0"/>
              <a:ext cx="12191760" cy="35964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ru-RU" sz="1800" spc="-1" strike="noStrike">
                <a:solidFill>
                  <a:schemeClr val="dk1"/>
                </a:solidFill>
                <a:latin typeface="Calibri"/>
              </a:endParaRPr>
            </a:p>
          </p:txBody>
        </p:sp>
        <p:sp>
          <p:nvSpPr>
            <p:cNvPr id="97" name="Прямоугольник 31"/>
            <p:cNvSpPr/>
            <p:nvPr/>
          </p:nvSpPr>
          <p:spPr>
            <a:xfrm>
              <a:off x="0" y="355680"/>
              <a:ext cx="12191760" cy="1076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ru-RU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98" name="Прямоугольник 32"/>
            <p:cNvSpPr/>
            <p:nvPr/>
          </p:nvSpPr>
          <p:spPr>
            <a:xfrm>
              <a:off x="5765760" y="457200"/>
              <a:ext cx="6426000" cy="1076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ru-RU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99" name="Прямоугольник 33"/>
            <p:cNvSpPr/>
            <p:nvPr/>
          </p:nvSpPr>
          <p:spPr>
            <a:xfrm>
              <a:off x="6792120" y="563760"/>
              <a:ext cx="5399640" cy="10764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ru-RU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</p:grpSp>
      <p:sp>
        <p:nvSpPr>
          <p:cNvPr id="100" name="TextBox 25"/>
          <p:cNvSpPr/>
          <p:nvPr/>
        </p:nvSpPr>
        <p:spPr>
          <a:xfrm>
            <a:off x="551520" y="766800"/>
            <a:ext cx="11088720" cy="94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chemeClr val="accent6"/>
                </a:solidFill>
                <a:latin typeface="Calibri"/>
              </a:rPr>
              <a:t>Полномочия Минтруда России 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chemeClr val="accent6"/>
                </a:solidFill>
                <a:latin typeface="Calibri"/>
              </a:rPr>
              <a:t>и антикоррупционные требования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1" name="Рисунок 2" descr=""/>
          <p:cNvPicPr/>
          <p:nvPr/>
        </p:nvPicPr>
        <p:blipFill>
          <a:blip r:embed="rId1"/>
          <a:srcRect l="0" t="0" r="0" b="18856"/>
          <a:stretch/>
        </p:blipFill>
        <p:spPr>
          <a:xfrm>
            <a:off x="383040" y="1931040"/>
            <a:ext cx="3255120" cy="330228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102" name="Таблица 4"/>
          <p:cNvGraphicFramePr/>
          <p:nvPr/>
        </p:nvGraphicFramePr>
        <p:xfrm>
          <a:off x="4219200" y="2188800"/>
          <a:ext cx="7589520" cy="2788200"/>
        </p:xfrm>
        <a:graphic>
          <a:graphicData uri="http://schemas.openxmlformats.org/drawingml/2006/table">
            <a:tbl>
              <a:tblPr/>
              <a:tblGrid>
                <a:gridCol w="966600"/>
                <a:gridCol w="6622920"/>
              </a:tblGrid>
              <a:tr h="972000">
                <a:tc>
                  <a:txBody>
                    <a:bodyPr lIns="38880" rIns="38880" tIns="19440" bIns="194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5400" spc="-1" strike="noStrike">
                          <a:solidFill>
                            <a:schemeClr val="accent4"/>
                          </a:solidFill>
                          <a:latin typeface="Segoe UI Black"/>
                          <a:ea typeface="Segoe UI Black"/>
                        </a:rPr>
                        <a:t>1.</a:t>
                      </a:r>
                      <a:endParaRPr b="0" lang="ru-RU" sz="5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38880" marR="3888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solidFill>
                        <a:srgbClr val="21386f"/>
                      </a:solidFill>
                      <a:prstDash val="dash"/>
                    </a:lnB>
                    <a:noFill/>
                  </a:tcPr>
                </a:tc>
                <a:tc>
                  <a:txBody>
                    <a:bodyPr lIns="38880" rIns="38880" tIns="19440" bIns="1944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chemeClr val="accent1"/>
                          </a:solidFill>
                          <a:latin typeface="Calibri"/>
                        </a:rPr>
                        <a:t>Оказание консультативной и методической помощи </a:t>
                      </a:r>
                      <a:br>
                        <a:rPr sz="2000"/>
                      </a:br>
                      <a:r>
                        <a:rPr b="1" lang="ru-RU" sz="2000" spc="-1" strike="noStrike">
                          <a:solidFill>
                            <a:schemeClr val="accent1"/>
                          </a:solidFill>
                          <a:latin typeface="Calibri"/>
                        </a:rPr>
                        <a:t>в реализации требований антикоррупционного законодательства</a:t>
                      </a:r>
                      <a:endParaRPr b="0" lang="ru-RU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38880" marR="3888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solidFill>
                        <a:srgbClr val="21386f"/>
                      </a:solidFill>
                      <a:prstDash val="dash"/>
                    </a:lnB>
                    <a:noFill/>
                  </a:tcPr>
                </a:tc>
              </a:tr>
              <a:tr h="720000">
                <a:tc>
                  <a:txBody>
                    <a:bodyPr lIns="38880" rIns="38880" tIns="19440" bIns="194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5400" spc="-1" strike="noStrike">
                          <a:solidFill>
                            <a:schemeClr val="accent4"/>
                          </a:solidFill>
                          <a:latin typeface="Segoe UI Black"/>
                          <a:ea typeface="Segoe UI Black"/>
                        </a:rPr>
                        <a:t>2.</a:t>
                      </a:r>
                      <a:endParaRPr b="0" lang="ru-RU" sz="5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38880" marR="3888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solidFill>
                        <a:srgbClr val="21386f"/>
                      </a:solidFill>
                      <a:prstDash val="dash"/>
                    </a:lnT>
                    <a:lnB w="12240">
                      <a:solidFill>
                        <a:srgbClr val="21386f"/>
                      </a:solidFill>
                      <a:prstDash val="dash"/>
                    </a:lnB>
                    <a:noFill/>
                  </a:tcPr>
                </a:tc>
                <a:tc>
                  <a:txBody>
                    <a:bodyPr lIns="38880" rIns="38880" tIns="19440" bIns="1944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chemeClr val="accent1"/>
                          </a:solidFill>
                          <a:latin typeface="Calibri"/>
                          <a:ea typeface="Calibri"/>
                        </a:rPr>
                        <a:t>Издание инструктивно-методических материалов </a:t>
                      </a:r>
                      <a:br>
                        <a:rPr sz="2000"/>
                      </a:br>
                      <a:r>
                        <a:rPr b="1" lang="ru-RU" sz="2000" spc="-1" strike="noStrike">
                          <a:solidFill>
                            <a:schemeClr val="accent1"/>
                          </a:solidFill>
                          <a:latin typeface="Calibri"/>
                          <a:ea typeface="Calibri"/>
                        </a:rPr>
                        <a:t>по вопросам противодействия коррупции</a:t>
                      </a:r>
                      <a:endParaRPr b="0" lang="ru-RU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38880" marR="3888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solidFill>
                        <a:srgbClr val="21386f"/>
                      </a:solidFill>
                      <a:prstDash val="dash"/>
                    </a:lnT>
                    <a:lnB w="12240">
                      <a:solidFill>
                        <a:srgbClr val="21386f"/>
                      </a:solidFill>
                      <a:prstDash val="dash"/>
                    </a:lnB>
                    <a:noFill/>
                  </a:tcPr>
                </a:tc>
              </a:tr>
              <a:tr h="720000">
                <a:tc>
                  <a:txBody>
                    <a:bodyPr lIns="38880" rIns="38880" tIns="19440" bIns="194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5400" spc="-1" strike="noStrike">
                          <a:solidFill>
                            <a:schemeClr val="accent4"/>
                          </a:solidFill>
                          <a:latin typeface="Segoe UI Black"/>
                          <a:ea typeface="Segoe UI Black"/>
                        </a:rPr>
                        <a:t>3.</a:t>
                      </a:r>
                      <a:endParaRPr b="0" lang="ru-RU" sz="5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38880" marR="3888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solidFill>
                        <a:srgbClr val="21386f"/>
                      </a:solidFill>
                      <a:prstDash val="dash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38880" rIns="38880" tIns="19440" bIns="1944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chemeClr val="accent1"/>
                          </a:solidFill>
                          <a:latin typeface="Calibri"/>
                        </a:rPr>
                        <a:t>Консультативно-методическое обеспечение мер, направленных на предупреждение коррупции </a:t>
                      </a:r>
                      <a:br>
                        <a:rPr sz="2000"/>
                      </a:br>
                      <a:r>
                        <a:rPr b="1" lang="ru-RU" sz="2000" spc="-1" strike="noStrike">
                          <a:solidFill>
                            <a:schemeClr val="accent1"/>
                          </a:solidFill>
                          <a:latin typeface="Calibri"/>
                        </a:rPr>
                        <a:t>в организациях</a:t>
                      </a:r>
                      <a:endParaRPr b="0" lang="ru-RU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38880" marR="3888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solidFill>
                        <a:srgbClr val="21386f"/>
                      </a:solidFill>
                      <a:prstDash val="dash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03" name="Прямоугольник 3"/>
          <p:cNvSpPr/>
          <p:nvPr/>
        </p:nvSpPr>
        <p:spPr>
          <a:xfrm>
            <a:off x="375480" y="5652720"/>
            <a:ext cx="11409840" cy="717480"/>
          </a:xfrm>
          <a:prstGeom prst="rect">
            <a:avLst/>
          </a:prstGeom>
          <a:noFill/>
          <a:ln>
            <a:solidFill>
              <a:srgbClr val="5b9bd5">
                <a:lumMod val="40000"/>
                <a:lumOff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chemeClr val="accent1"/>
                </a:solidFill>
                <a:latin typeface="Calibri"/>
              </a:rPr>
              <a:t>См. пункт 25 Указа Президента Российской Федерации от 2 апреля 2013 г. № 309 "О мерах по реализации отдельных положений Федерального закона "О противодействии коррупции"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4" name="Объект 11" descr=""/>
          <p:cNvPicPr/>
          <p:nvPr/>
        </p:nvPicPr>
        <p:blipFill>
          <a:blip r:embed="rId2"/>
          <a:stretch/>
        </p:blipFill>
        <p:spPr>
          <a:xfrm>
            <a:off x="165600" y="0"/>
            <a:ext cx="571680" cy="691560"/>
          </a:xfrm>
          <a:prstGeom prst="rect">
            <a:avLst/>
          </a:prstGeom>
          <a:ln w="0">
            <a:noFill/>
          </a:ln>
        </p:spPr>
      </p:pic>
      <p:sp>
        <p:nvSpPr>
          <p:cNvPr id="105" name="PlaceHolder 1"/>
          <p:cNvSpPr>
            <a:spLocks noGrp="1"/>
          </p:cNvSpPr>
          <p:nvPr>
            <p:ph type="sldNum" idx="10"/>
          </p:nvPr>
        </p:nvSpPr>
        <p:spPr>
          <a:xfrm>
            <a:off x="10639080" y="-43200"/>
            <a:ext cx="1146240" cy="4060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1" lang="ru-RU" sz="2800" spc="-1" strike="noStrike">
                <a:solidFill>
                  <a:schemeClr val="accent6">
                    <a:lumMod val="60000"/>
                    <a:lumOff val="40000"/>
                  </a:schemeClr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0BB39CE5-6EE7-48F5-AA13-29C549BDE267}" type="slidenum">
              <a:rPr b="1" lang="ru-RU" sz="2800" spc="-1" strike="noStrike">
                <a:solidFill>
                  <a:schemeClr val="accent6">
                    <a:lumMod val="60000"/>
                    <a:lumOff val="40000"/>
                  </a:schemeClr>
                </a:solidFill>
                <a:latin typeface="Calibri"/>
              </a:rPr>
              <a:t>&lt;номер&gt;</a:t>
            </a:fld>
            <a:endParaRPr b="0" lang="ru-RU" sz="28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0" name="Группа 36"/>
          <p:cNvGrpSpPr/>
          <p:nvPr/>
        </p:nvGrpSpPr>
        <p:grpSpPr>
          <a:xfrm>
            <a:off x="0" y="0"/>
            <a:ext cx="12191760" cy="671400"/>
            <a:chOff x="0" y="0"/>
            <a:chExt cx="12191760" cy="671400"/>
          </a:xfrm>
        </p:grpSpPr>
        <p:sp>
          <p:nvSpPr>
            <p:cNvPr id="371" name="Прямоугольник 5"/>
            <p:cNvSpPr/>
            <p:nvPr/>
          </p:nvSpPr>
          <p:spPr>
            <a:xfrm>
              <a:off x="0" y="0"/>
              <a:ext cx="12191760" cy="35964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ru-RU" sz="1800" spc="-1" strike="noStrike">
                <a:solidFill>
                  <a:schemeClr val="dk1"/>
                </a:solidFill>
                <a:latin typeface="Calibri"/>
              </a:endParaRPr>
            </a:p>
          </p:txBody>
        </p:sp>
        <p:sp>
          <p:nvSpPr>
            <p:cNvPr id="372" name="Прямоугольник 20"/>
            <p:cNvSpPr/>
            <p:nvPr/>
          </p:nvSpPr>
          <p:spPr>
            <a:xfrm>
              <a:off x="0" y="355680"/>
              <a:ext cx="12191760" cy="1076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ru-RU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373" name="Прямоугольник 21"/>
            <p:cNvSpPr/>
            <p:nvPr/>
          </p:nvSpPr>
          <p:spPr>
            <a:xfrm>
              <a:off x="5765760" y="457200"/>
              <a:ext cx="6426000" cy="1076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ru-RU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374" name="Прямоугольник 22"/>
            <p:cNvSpPr/>
            <p:nvPr/>
          </p:nvSpPr>
          <p:spPr>
            <a:xfrm>
              <a:off x="6792120" y="563760"/>
              <a:ext cx="5399640" cy="10764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ru-RU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</p:grpSp>
      <p:sp>
        <p:nvSpPr>
          <p:cNvPr id="375" name="PlaceHolder 1"/>
          <p:cNvSpPr>
            <a:spLocks noGrp="1"/>
          </p:cNvSpPr>
          <p:nvPr>
            <p:ph type="sldNum" idx="28"/>
          </p:nvPr>
        </p:nvSpPr>
        <p:spPr>
          <a:xfrm>
            <a:off x="10639080" y="-43200"/>
            <a:ext cx="1146240" cy="4060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1" lang="ru-RU" sz="2800" spc="-1" strike="noStrike">
                <a:solidFill>
                  <a:schemeClr val="accent6">
                    <a:lumMod val="60000"/>
                    <a:lumOff val="40000"/>
                  </a:schemeClr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D494B74D-E85C-444D-934C-E351897F636B}" type="slidenum">
              <a:rPr b="1" lang="ru-RU" sz="2800" spc="-1" strike="noStrike">
                <a:solidFill>
                  <a:schemeClr val="accent6">
                    <a:lumMod val="60000"/>
                    <a:lumOff val="40000"/>
                  </a:schemeClr>
                </a:solidFill>
                <a:latin typeface="Calibri"/>
              </a:rPr>
              <a:t>&lt;номер&gt;</a:t>
            </a:fld>
            <a:endParaRPr b="0" lang="ru-RU" sz="2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76" name="TextBox 51"/>
          <p:cNvSpPr/>
          <p:nvPr/>
        </p:nvSpPr>
        <p:spPr>
          <a:xfrm>
            <a:off x="545400" y="784080"/>
            <a:ext cx="11088720" cy="45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chemeClr val="accent6"/>
                </a:solidFill>
                <a:latin typeface="Calibri"/>
              </a:rPr>
              <a:t>Раздел 1. Сведения о доходах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7" name="Пятиугольник 16"/>
          <p:cNvSpPr/>
          <p:nvPr/>
        </p:nvSpPr>
        <p:spPr>
          <a:xfrm>
            <a:off x="552960" y="5356080"/>
            <a:ext cx="3456720" cy="791640"/>
          </a:xfrm>
          <a:prstGeom prst="homePlate">
            <a:avLst>
              <a:gd name="adj" fmla="val 50000"/>
            </a:avLst>
          </a:prstGeom>
          <a:solidFill>
            <a:srgbClr val="70ad47"/>
          </a:solidFill>
          <a:ln>
            <a:solidFill>
              <a:srgbClr val="527f34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/>
        </p:style>
        <p:txBody>
          <a:bodyPr anchor="ctr">
            <a:noAutofit/>
          </a:bodyPr>
          <a:p>
            <a:pPr algn="ctr">
              <a:lnSpc>
                <a:spcPct val="80000"/>
              </a:lnSpc>
            </a:pPr>
            <a:r>
              <a:rPr b="1" lang="ru-RU" sz="1800" spc="-1" strike="noStrike">
                <a:solidFill>
                  <a:schemeClr val="lt1"/>
                </a:solidFill>
                <a:latin typeface="Calibri"/>
              </a:rPr>
              <a:t>Иные доходы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8" name="Пятиугольник 19"/>
          <p:cNvSpPr/>
          <p:nvPr/>
        </p:nvSpPr>
        <p:spPr>
          <a:xfrm>
            <a:off x="552960" y="2484360"/>
            <a:ext cx="3456720" cy="791640"/>
          </a:xfrm>
          <a:prstGeom prst="homePlate">
            <a:avLst>
              <a:gd name="adj" fmla="val 50000"/>
            </a:avLst>
          </a:prstGeom>
          <a:solidFill>
            <a:srgbClr val="70ad47"/>
          </a:solidFill>
          <a:ln>
            <a:solidFill>
              <a:srgbClr val="527f34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chemeClr val="lt1"/>
                </a:solidFill>
                <a:latin typeface="Calibri"/>
              </a:rPr>
              <a:t>Доходы, предусмотренные строками 1-5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9" name="Прямоугольник 28"/>
          <p:cNvSpPr/>
          <p:nvPr/>
        </p:nvSpPr>
        <p:spPr>
          <a:xfrm>
            <a:off x="5219640" y="3386160"/>
            <a:ext cx="6565680" cy="7376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ad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anchor="ctr">
            <a:noAutofit/>
          </a:bodyPr>
          <a:p>
            <a:pPr algn="just">
              <a:lnSpc>
                <a:spcPct val="100000"/>
              </a:lnSpc>
            </a:pPr>
            <a:r>
              <a:rPr b="1" lang="ru-RU" sz="1400" spc="-1" strike="noStrike">
                <a:solidFill>
                  <a:schemeClr val="accent1"/>
                </a:solidFill>
                <a:latin typeface="Calibri"/>
              </a:rPr>
              <a:t>Как правило, организации (физические лица) являются одновременно налоговыми агентами, на которых возложены обязанности по исчислению, удержанию у налогоплательщика и перечислению налогов  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0" name="Прямоугольник 30"/>
          <p:cNvSpPr/>
          <p:nvPr/>
        </p:nvSpPr>
        <p:spPr>
          <a:xfrm>
            <a:off x="5231880" y="6256440"/>
            <a:ext cx="6553440" cy="4917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ad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chemeClr val="accent1"/>
                </a:solidFill>
                <a:latin typeface="Calibri"/>
              </a:rPr>
              <a:t>Некоторые доходы могут не облагаться налогом (или лицо обязано самостоятельно уплатить налог)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1" name="Прямоугольник 2"/>
          <p:cNvSpPr/>
          <p:nvPr/>
        </p:nvSpPr>
        <p:spPr>
          <a:xfrm>
            <a:off x="552960" y="1332000"/>
            <a:ext cx="11232360" cy="575640"/>
          </a:xfrm>
          <a:prstGeom prst="rect">
            <a:avLst/>
          </a:prstGeom>
          <a:noFill/>
          <a:ln w="28575">
            <a:solidFill>
              <a:srgbClr val="ffc000">
                <a:lumMod val="40000"/>
                <a:lumOff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chemeClr val="accent1"/>
                </a:solidFill>
                <a:latin typeface="Calibri"/>
              </a:rPr>
              <a:t>Понятие "доход" в антикоррупционном законодательстве не тождественно понятию "доход" в налоговом законодательстве (см. "природу" денежных средств)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2" name="Прямоугольник 3"/>
          <p:cNvSpPr/>
          <p:nvPr/>
        </p:nvSpPr>
        <p:spPr>
          <a:xfrm>
            <a:off x="4222800" y="2484360"/>
            <a:ext cx="7562520" cy="791640"/>
          </a:xfrm>
          <a:prstGeom prst="rect">
            <a:avLst/>
          </a:prstGeom>
          <a:noFill/>
          <a:ln w="28575">
            <a:solidFill>
              <a:srgbClr val="70ad47">
                <a:lumMod val="40000"/>
                <a:lumOff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chemeClr val="accent1"/>
                </a:solidFill>
                <a:latin typeface="Calibri"/>
              </a:rPr>
              <a:t>ФНС России, фонды, Банк России, организации (физические лица), которые выплачивают денежные средства декларанту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3" name="Прямоугольник 4"/>
          <p:cNvSpPr/>
          <p:nvPr/>
        </p:nvSpPr>
        <p:spPr>
          <a:xfrm>
            <a:off x="4222800" y="5356080"/>
            <a:ext cx="7562520" cy="791640"/>
          </a:xfrm>
          <a:prstGeom prst="rect">
            <a:avLst/>
          </a:prstGeom>
          <a:noFill/>
          <a:ln w="28575">
            <a:solidFill>
              <a:srgbClr val="70ad47">
                <a:lumMod val="40000"/>
                <a:lumOff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chemeClr val="accent1"/>
                </a:solidFill>
                <a:latin typeface="Calibri"/>
              </a:rPr>
              <a:t>От физических или юридических лиц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4" name="Прямоугольник 8"/>
          <p:cNvSpPr/>
          <p:nvPr/>
        </p:nvSpPr>
        <p:spPr>
          <a:xfrm>
            <a:off x="552960" y="4227840"/>
            <a:ext cx="11232360" cy="5756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chemeClr val="accent1"/>
                </a:solidFill>
                <a:latin typeface="Calibri"/>
              </a:rPr>
              <a:t>Доход от ценных бумаг выражается в величине суммы положительного финансового результата (сумма налоговой базы, а не общая сумма дохода)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5" name="Прямоугольник 9"/>
          <p:cNvSpPr/>
          <p:nvPr/>
        </p:nvSpPr>
        <p:spPr>
          <a:xfrm>
            <a:off x="552960" y="4905720"/>
            <a:ext cx="11232360" cy="359640"/>
          </a:xfrm>
          <a:prstGeom prst="rect">
            <a:avLst/>
          </a:prstGeom>
          <a:noFill/>
          <a:ln w="28575">
            <a:solidFill>
              <a:srgbClr val="ffc000">
                <a:lumMod val="40000"/>
                <a:lumOff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chemeClr val="accent1"/>
                </a:solidFill>
                <a:latin typeface="Calibri"/>
              </a:rPr>
              <a:t>Положительный финансовый результат только для отдельных видов доходов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6" name="Прямоугольник 6"/>
          <p:cNvSpPr/>
          <p:nvPr/>
        </p:nvSpPr>
        <p:spPr>
          <a:xfrm>
            <a:off x="552960" y="1981080"/>
            <a:ext cx="11232360" cy="352080"/>
          </a:xfrm>
          <a:prstGeom prst="rect">
            <a:avLst/>
          </a:prstGeom>
          <a:noFill/>
          <a:ln>
            <a:solidFill>
              <a:srgbClr val="70ad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chemeClr val="accent1"/>
                </a:solidFill>
                <a:latin typeface="Calibri"/>
              </a:rPr>
              <a:t>При определении дохода смотрим на собственника, а не на порядок зачисления денежных средств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87" name="Объект 11" descr=""/>
          <p:cNvPicPr/>
          <p:nvPr/>
        </p:nvPicPr>
        <p:blipFill>
          <a:blip r:embed="rId1"/>
          <a:stretch/>
        </p:blipFill>
        <p:spPr>
          <a:xfrm>
            <a:off x="165600" y="0"/>
            <a:ext cx="571680" cy="691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8" name="Группа 36"/>
          <p:cNvGrpSpPr/>
          <p:nvPr/>
        </p:nvGrpSpPr>
        <p:grpSpPr>
          <a:xfrm>
            <a:off x="0" y="0"/>
            <a:ext cx="12191760" cy="671400"/>
            <a:chOff x="0" y="0"/>
            <a:chExt cx="12191760" cy="671400"/>
          </a:xfrm>
        </p:grpSpPr>
        <p:sp>
          <p:nvSpPr>
            <p:cNvPr id="389" name="Прямоугольник 5"/>
            <p:cNvSpPr/>
            <p:nvPr/>
          </p:nvSpPr>
          <p:spPr>
            <a:xfrm>
              <a:off x="0" y="0"/>
              <a:ext cx="12191760" cy="35964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ru-RU" sz="1800" spc="-1" strike="noStrike">
                <a:solidFill>
                  <a:schemeClr val="dk1"/>
                </a:solidFill>
                <a:latin typeface="Calibri"/>
              </a:endParaRPr>
            </a:p>
          </p:txBody>
        </p:sp>
        <p:sp>
          <p:nvSpPr>
            <p:cNvPr id="390" name="Прямоугольник 20"/>
            <p:cNvSpPr/>
            <p:nvPr/>
          </p:nvSpPr>
          <p:spPr>
            <a:xfrm>
              <a:off x="0" y="355680"/>
              <a:ext cx="12191760" cy="1076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ru-RU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391" name="Прямоугольник 21"/>
            <p:cNvSpPr/>
            <p:nvPr/>
          </p:nvSpPr>
          <p:spPr>
            <a:xfrm>
              <a:off x="5765760" y="457200"/>
              <a:ext cx="6426000" cy="1076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ru-RU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392" name="Прямоугольник 22"/>
            <p:cNvSpPr/>
            <p:nvPr/>
          </p:nvSpPr>
          <p:spPr>
            <a:xfrm>
              <a:off x="6792120" y="563760"/>
              <a:ext cx="5399640" cy="10764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ru-RU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</p:grpSp>
      <p:sp>
        <p:nvSpPr>
          <p:cNvPr id="393" name="PlaceHolder 1"/>
          <p:cNvSpPr>
            <a:spLocks noGrp="1"/>
          </p:cNvSpPr>
          <p:nvPr>
            <p:ph type="sldNum" idx="29"/>
          </p:nvPr>
        </p:nvSpPr>
        <p:spPr>
          <a:xfrm>
            <a:off x="10639080" y="-43200"/>
            <a:ext cx="1146240" cy="4060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1" lang="ru-RU" sz="2800" spc="-1" strike="noStrike">
                <a:solidFill>
                  <a:schemeClr val="accent6">
                    <a:lumMod val="60000"/>
                    <a:lumOff val="40000"/>
                  </a:schemeClr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BCB2BE46-EC93-452E-B891-0D7987A1AD43}" type="slidenum">
              <a:rPr b="1" lang="ru-RU" sz="2800" spc="-1" strike="noStrike">
                <a:solidFill>
                  <a:schemeClr val="accent6">
                    <a:lumMod val="60000"/>
                    <a:lumOff val="40000"/>
                  </a:schemeClr>
                </a:solidFill>
                <a:latin typeface="Calibri"/>
              </a:rPr>
              <a:t>&lt;номер&gt;</a:t>
            </a:fld>
            <a:endParaRPr b="0" lang="ru-RU" sz="28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94" name="Объект 11" descr=""/>
          <p:cNvPicPr/>
          <p:nvPr/>
        </p:nvPicPr>
        <p:blipFill>
          <a:blip r:embed="rId1"/>
          <a:stretch/>
        </p:blipFill>
        <p:spPr>
          <a:xfrm>
            <a:off x="165600" y="0"/>
            <a:ext cx="571680" cy="691560"/>
          </a:xfrm>
          <a:prstGeom prst="rect">
            <a:avLst/>
          </a:prstGeom>
          <a:ln w="0">
            <a:noFill/>
          </a:ln>
        </p:spPr>
      </p:pic>
      <p:sp>
        <p:nvSpPr>
          <p:cNvPr id="395" name="TextBox 51"/>
          <p:cNvSpPr/>
          <p:nvPr/>
        </p:nvSpPr>
        <p:spPr>
          <a:xfrm>
            <a:off x="545400" y="784080"/>
            <a:ext cx="11088720" cy="45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chemeClr val="accent6"/>
                </a:solidFill>
                <a:latin typeface="Calibri"/>
              </a:rPr>
              <a:t>Раздел 1. Сведения о доходах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6" name="Прямоугольник 19"/>
          <p:cNvSpPr/>
          <p:nvPr/>
        </p:nvSpPr>
        <p:spPr>
          <a:xfrm>
            <a:off x="545400" y="1600560"/>
            <a:ext cx="11231640" cy="647640"/>
          </a:xfrm>
          <a:prstGeom prst="rect">
            <a:avLst/>
          </a:prstGeom>
          <a:noFill/>
          <a:ln w="28575">
            <a:solidFill>
              <a:srgbClr val="ffc000">
                <a:lumMod val="40000"/>
                <a:lumOff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chemeClr val="accent1"/>
                </a:solidFill>
                <a:latin typeface="Calibri"/>
              </a:rPr>
              <a:t>Доход, полученный в натуральной форме, не отражается.</a:t>
            </a:r>
            <a:br>
              <a:rPr sz="1800"/>
            </a:br>
            <a:r>
              <a:rPr b="0" lang="ru-RU" sz="1800" spc="-1" strike="noStrike">
                <a:solidFill>
                  <a:schemeClr val="accent1"/>
                </a:solidFill>
                <a:latin typeface="Calibri"/>
              </a:rPr>
              <a:t>Когда будет реализован, тогда будет указан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7" name="Прямоугольник 2"/>
          <p:cNvSpPr/>
          <p:nvPr/>
        </p:nvSpPr>
        <p:spPr>
          <a:xfrm>
            <a:off x="545400" y="2352600"/>
            <a:ext cx="11231640" cy="647640"/>
          </a:xfrm>
          <a:prstGeom prst="rect">
            <a:avLst/>
          </a:prstGeom>
          <a:noFill/>
          <a:ln w="28575">
            <a:solidFill>
              <a:srgbClr val="ffc000">
                <a:lumMod val="40000"/>
                <a:lumOff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chemeClr val="accent1"/>
                </a:solidFill>
                <a:latin typeface="Calibri"/>
              </a:rPr>
              <a:t>Указывается любой доход вне зависимости от размера, в т.ч. полученный в качестве подарка на день рождения или иной праздник, переведенные ("подаренные") денежные средства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8" name="Прямоугольник 3"/>
          <p:cNvSpPr/>
          <p:nvPr/>
        </p:nvSpPr>
        <p:spPr>
          <a:xfrm>
            <a:off x="545400" y="3104640"/>
            <a:ext cx="11231640" cy="467640"/>
          </a:xfrm>
          <a:prstGeom prst="rect">
            <a:avLst/>
          </a:prstGeom>
          <a:noFill/>
          <a:ln w="28575">
            <a:solidFill>
              <a:srgbClr val="ffc000">
                <a:lumMod val="40000"/>
                <a:lumOff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chemeClr val="accent1"/>
                </a:solidFill>
                <a:latin typeface="Calibri"/>
              </a:rPr>
              <a:t>Не указываются сведения о социальном, имущественном, инвестиционном налоговом вычете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9" name="Прямоугольник 4"/>
          <p:cNvSpPr/>
          <p:nvPr/>
        </p:nvSpPr>
        <p:spPr>
          <a:xfrm>
            <a:off x="545400" y="3677040"/>
            <a:ext cx="11231640" cy="467640"/>
          </a:xfrm>
          <a:prstGeom prst="rect">
            <a:avLst/>
          </a:prstGeom>
          <a:noFill/>
          <a:ln w="28575">
            <a:solidFill>
              <a:srgbClr val="ffc000">
                <a:lumMod val="40000"/>
                <a:lumOff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chemeClr val="accent1"/>
                </a:solidFill>
                <a:latin typeface="Calibri"/>
              </a:rPr>
              <a:t>Гранты указываются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0" name="Прямоугольник 8"/>
          <p:cNvSpPr/>
          <p:nvPr/>
        </p:nvSpPr>
        <p:spPr>
          <a:xfrm>
            <a:off x="545400" y="4249080"/>
            <a:ext cx="11231640" cy="1031400"/>
          </a:xfrm>
          <a:prstGeom prst="rect">
            <a:avLst/>
          </a:prstGeom>
          <a:noFill/>
          <a:ln w="28575">
            <a:solidFill>
              <a:srgbClr val="ffc000">
                <a:lumMod val="40000"/>
                <a:lumOff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chemeClr val="accent1"/>
                </a:solidFill>
                <a:latin typeface="Calibri"/>
              </a:rPr>
              <a:t>Не указывается возврат денежных средств за оплаченные за третьих лиц товары, работы и услуги, если факт такой оплаты может быть подтвержден (например, покупка товаров в пользу родителей, участие в родительском комитете)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1" name="Прямоугольник 10"/>
          <p:cNvSpPr/>
          <p:nvPr/>
        </p:nvSpPr>
        <p:spPr>
          <a:xfrm>
            <a:off x="545400" y="5384880"/>
            <a:ext cx="11231640" cy="724320"/>
          </a:xfrm>
          <a:prstGeom prst="rect">
            <a:avLst/>
          </a:prstGeom>
          <a:noFill/>
          <a:ln w="28575">
            <a:solidFill>
              <a:srgbClr val="ffc000">
                <a:lumMod val="40000"/>
                <a:lumOff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chemeClr val="accent1"/>
                </a:solidFill>
                <a:latin typeface="Calibri"/>
              </a:rPr>
              <a:t>Предусмотренное Указанием Банка России № 5798-У отражение доходов от сделок купли-продажи иностранной валюты согласовано Минтрудом России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2" name="Прямоугольник 12"/>
          <p:cNvSpPr/>
          <p:nvPr/>
        </p:nvSpPr>
        <p:spPr>
          <a:xfrm>
            <a:off x="545400" y="6213600"/>
            <a:ext cx="11231640" cy="467640"/>
          </a:xfrm>
          <a:prstGeom prst="rect">
            <a:avLst/>
          </a:prstGeom>
          <a:noFill/>
          <a:ln w="28575">
            <a:solidFill>
              <a:srgbClr val="ffc000">
                <a:lumMod val="40000"/>
                <a:lumOff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chemeClr val="accent5">
                    <a:lumMod val="75000"/>
                  </a:schemeClr>
                </a:solidFill>
                <a:latin typeface="Calibri"/>
              </a:rPr>
              <a:t>Компенсации с отчетностью о расходовании не указываются; иные компенсации указываются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3" name="Группа 36"/>
          <p:cNvGrpSpPr/>
          <p:nvPr/>
        </p:nvGrpSpPr>
        <p:grpSpPr>
          <a:xfrm>
            <a:off x="0" y="0"/>
            <a:ext cx="12191760" cy="671400"/>
            <a:chOff x="0" y="0"/>
            <a:chExt cx="12191760" cy="671400"/>
          </a:xfrm>
        </p:grpSpPr>
        <p:sp>
          <p:nvSpPr>
            <p:cNvPr id="404" name="Прямоугольник 5"/>
            <p:cNvSpPr/>
            <p:nvPr/>
          </p:nvSpPr>
          <p:spPr>
            <a:xfrm>
              <a:off x="0" y="0"/>
              <a:ext cx="12191760" cy="35964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ru-RU" sz="1800" spc="-1" strike="noStrike">
                <a:solidFill>
                  <a:schemeClr val="dk1"/>
                </a:solidFill>
                <a:latin typeface="Calibri"/>
              </a:endParaRPr>
            </a:p>
          </p:txBody>
        </p:sp>
        <p:sp>
          <p:nvSpPr>
            <p:cNvPr id="405" name="Прямоугольник 20"/>
            <p:cNvSpPr/>
            <p:nvPr/>
          </p:nvSpPr>
          <p:spPr>
            <a:xfrm>
              <a:off x="0" y="355680"/>
              <a:ext cx="12191760" cy="1076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ru-RU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406" name="Прямоугольник 21"/>
            <p:cNvSpPr/>
            <p:nvPr/>
          </p:nvSpPr>
          <p:spPr>
            <a:xfrm>
              <a:off x="5765760" y="457200"/>
              <a:ext cx="6426000" cy="1076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ru-RU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407" name="Прямоугольник 22"/>
            <p:cNvSpPr/>
            <p:nvPr/>
          </p:nvSpPr>
          <p:spPr>
            <a:xfrm>
              <a:off x="6792120" y="563760"/>
              <a:ext cx="5399640" cy="10764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ru-RU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</p:grpSp>
      <p:sp>
        <p:nvSpPr>
          <p:cNvPr id="408" name="PlaceHolder 1"/>
          <p:cNvSpPr>
            <a:spLocks noGrp="1"/>
          </p:cNvSpPr>
          <p:nvPr>
            <p:ph type="sldNum" idx="30"/>
          </p:nvPr>
        </p:nvSpPr>
        <p:spPr>
          <a:xfrm>
            <a:off x="10639080" y="-43200"/>
            <a:ext cx="1146240" cy="4060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1" lang="ru-RU" sz="2800" spc="-1" strike="noStrike">
                <a:solidFill>
                  <a:schemeClr val="accent6">
                    <a:lumMod val="60000"/>
                    <a:lumOff val="40000"/>
                  </a:schemeClr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EFE45B7B-0299-4688-96FE-B79DAFD3B3E5}" type="slidenum">
              <a:rPr b="1" lang="ru-RU" sz="2800" spc="-1" strike="noStrike">
                <a:solidFill>
                  <a:schemeClr val="accent6">
                    <a:lumMod val="60000"/>
                    <a:lumOff val="40000"/>
                  </a:schemeClr>
                </a:solidFill>
                <a:latin typeface="Calibri"/>
              </a:rPr>
              <a:t>&lt;номер&gt;</a:t>
            </a:fld>
            <a:endParaRPr b="0" lang="ru-RU" sz="28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409" name="Объект 11" descr=""/>
          <p:cNvPicPr/>
          <p:nvPr/>
        </p:nvPicPr>
        <p:blipFill>
          <a:blip r:embed="rId1"/>
          <a:stretch/>
        </p:blipFill>
        <p:spPr>
          <a:xfrm>
            <a:off x="165600" y="0"/>
            <a:ext cx="571680" cy="691560"/>
          </a:xfrm>
          <a:prstGeom prst="rect">
            <a:avLst/>
          </a:prstGeom>
          <a:ln w="0">
            <a:noFill/>
          </a:ln>
        </p:spPr>
      </p:pic>
      <p:sp>
        <p:nvSpPr>
          <p:cNvPr id="410" name="TextBox 51"/>
          <p:cNvSpPr/>
          <p:nvPr/>
        </p:nvSpPr>
        <p:spPr>
          <a:xfrm>
            <a:off x="545400" y="784080"/>
            <a:ext cx="11088720" cy="45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chemeClr val="accent6"/>
                </a:solidFill>
                <a:latin typeface="Calibri"/>
              </a:rPr>
              <a:t>Раздел 2. Сведения о расходах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1" name="Прямоугольник 2"/>
          <p:cNvSpPr/>
          <p:nvPr/>
        </p:nvSpPr>
        <p:spPr>
          <a:xfrm>
            <a:off x="545400" y="2840040"/>
            <a:ext cx="11239920" cy="575640"/>
          </a:xfrm>
          <a:prstGeom prst="rect">
            <a:avLst/>
          </a:prstGeom>
          <a:noFill/>
          <a:ln w="28575">
            <a:solidFill>
              <a:srgbClr val="ffc000">
                <a:lumMod val="40000"/>
                <a:lumOff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chemeClr val="accent1"/>
                </a:solidFill>
                <a:latin typeface="Calibri"/>
              </a:rPr>
              <a:t>Данный раздел заполняется только в случае отдельных сделок, совершенных в отчетном периоде, расходы по которым превышают трехгодовой общий доход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2" name="Прямоугольник 7"/>
          <p:cNvSpPr/>
          <p:nvPr/>
        </p:nvSpPr>
        <p:spPr>
          <a:xfrm>
            <a:off x="545400" y="3565440"/>
            <a:ext cx="11239920" cy="431640"/>
          </a:xfrm>
          <a:prstGeom prst="rect">
            <a:avLst/>
          </a:prstGeom>
          <a:noFill/>
          <a:ln w="28575">
            <a:solidFill>
              <a:srgbClr val="70ad47">
                <a:lumMod val="40000"/>
                <a:lumOff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chemeClr val="accent1"/>
                </a:solidFill>
                <a:latin typeface="Calibri"/>
              </a:rPr>
              <a:t>Заполнение раздела при отсутствии оснований не является правонарушением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3" name="Прямоугольник 12"/>
          <p:cNvSpPr/>
          <p:nvPr/>
        </p:nvSpPr>
        <p:spPr>
          <a:xfrm>
            <a:off x="545400" y="4146480"/>
            <a:ext cx="11239920" cy="575640"/>
          </a:xfrm>
          <a:prstGeom prst="rect">
            <a:avLst/>
          </a:prstGeom>
          <a:noFill/>
          <a:ln w="28575">
            <a:solidFill>
              <a:srgbClr val="ffc000">
                <a:lumMod val="40000"/>
                <a:lumOff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chemeClr val="accent1"/>
                </a:solidFill>
                <a:latin typeface="Calibri"/>
              </a:rPr>
              <a:t>Доход несовершеннолетнего ребенка при расчете общего дохода не учитывается, но может являться источником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4" name="Прямоугольник 14"/>
          <p:cNvSpPr/>
          <p:nvPr/>
        </p:nvSpPr>
        <p:spPr>
          <a:xfrm>
            <a:off x="545400" y="4871880"/>
            <a:ext cx="11239920" cy="575640"/>
          </a:xfrm>
          <a:prstGeom prst="rect">
            <a:avLst/>
          </a:prstGeom>
          <a:noFill/>
          <a:ln w="28575">
            <a:solidFill>
              <a:srgbClr val="ffc000">
                <a:lumMod val="40000"/>
                <a:lumOff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chemeClr val="accent1"/>
                </a:solidFill>
                <a:latin typeface="Calibri"/>
              </a:rPr>
              <a:t>Общий доход рассчитывается только в случае, если на момент совершения сделки уже три отчетных периода как декларанты находятся в браке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5" name="Прямоугольник 15"/>
          <p:cNvSpPr/>
          <p:nvPr/>
        </p:nvSpPr>
        <p:spPr>
          <a:xfrm>
            <a:off x="545400" y="5597280"/>
            <a:ext cx="11239920" cy="431640"/>
          </a:xfrm>
          <a:prstGeom prst="rect">
            <a:avLst/>
          </a:prstGeom>
          <a:noFill/>
          <a:ln w="28575">
            <a:solidFill>
              <a:srgbClr val="ffc000">
                <a:lumMod val="40000"/>
                <a:lumOff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chemeClr val="accent1"/>
                </a:solidFill>
                <a:latin typeface="Calibri"/>
              </a:rPr>
              <a:t>Если супругой (супругом) служащего (работника) сделка совершена до брака, то такая сделка не отражается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16" name="Рисунок 18" descr=""/>
          <p:cNvPicPr/>
          <p:nvPr/>
        </p:nvPicPr>
        <p:blipFill>
          <a:blip r:embed="rId2"/>
          <a:stretch/>
        </p:blipFill>
        <p:spPr>
          <a:xfrm>
            <a:off x="2217960" y="1424520"/>
            <a:ext cx="7743600" cy="971280"/>
          </a:xfrm>
          <a:prstGeom prst="rect">
            <a:avLst/>
          </a:prstGeom>
          <a:ln w="0">
            <a:noFill/>
          </a:ln>
        </p:spPr>
      </p:pic>
      <p:sp>
        <p:nvSpPr>
          <p:cNvPr id="417" name="Прямоугольник 16"/>
          <p:cNvSpPr/>
          <p:nvPr/>
        </p:nvSpPr>
        <p:spPr>
          <a:xfrm>
            <a:off x="545400" y="6178320"/>
            <a:ext cx="11239920" cy="431640"/>
          </a:xfrm>
          <a:prstGeom prst="rect">
            <a:avLst/>
          </a:prstGeom>
          <a:noFill/>
          <a:ln w="28575">
            <a:solidFill>
              <a:srgbClr val="ffc000">
                <a:lumMod val="40000"/>
                <a:lumOff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chemeClr val="accent1"/>
                </a:solidFill>
                <a:latin typeface="Calibri"/>
              </a:rPr>
              <a:t>Если лицом сделка совершена до поступления на службу (работу), то такая сделка не отражается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8" name="Группа 36"/>
          <p:cNvGrpSpPr/>
          <p:nvPr/>
        </p:nvGrpSpPr>
        <p:grpSpPr>
          <a:xfrm>
            <a:off x="0" y="0"/>
            <a:ext cx="12191760" cy="671400"/>
            <a:chOff x="0" y="0"/>
            <a:chExt cx="12191760" cy="671400"/>
          </a:xfrm>
        </p:grpSpPr>
        <p:sp>
          <p:nvSpPr>
            <p:cNvPr id="419" name="Прямоугольник 5"/>
            <p:cNvSpPr/>
            <p:nvPr/>
          </p:nvSpPr>
          <p:spPr>
            <a:xfrm>
              <a:off x="0" y="0"/>
              <a:ext cx="12191760" cy="35964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ru-RU" sz="1800" spc="-1" strike="noStrike">
                <a:solidFill>
                  <a:schemeClr val="dk1"/>
                </a:solidFill>
                <a:latin typeface="Calibri"/>
              </a:endParaRPr>
            </a:p>
          </p:txBody>
        </p:sp>
        <p:sp>
          <p:nvSpPr>
            <p:cNvPr id="420" name="Прямоугольник 20"/>
            <p:cNvSpPr/>
            <p:nvPr/>
          </p:nvSpPr>
          <p:spPr>
            <a:xfrm>
              <a:off x="0" y="355680"/>
              <a:ext cx="12191760" cy="1076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ru-RU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421" name="Прямоугольник 21"/>
            <p:cNvSpPr/>
            <p:nvPr/>
          </p:nvSpPr>
          <p:spPr>
            <a:xfrm>
              <a:off x="5765760" y="457200"/>
              <a:ext cx="6426000" cy="1076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ru-RU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422" name="Прямоугольник 22"/>
            <p:cNvSpPr/>
            <p:nvPr/>
          </p:nvSpPr>
          <p:spPr>
            <a:xfrm>
              <a:off x="6792120" y="563760"/>
              <a:ext cx="5399640" cy="10764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ru-RU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</p:grpSp>
      <p:sp>
        <p:nvSpPr>
          <p:cNvPr id="423" name="Пятиугольник 36"/>
          <p:cNvSpPr/>
          <p:nvPr/>
        </p:nvSpPr>
        <p:spPr>
          <a:xfrm>
            <a:off x="559800" y="2521440"/>
            <a:ext cx="2290680" cy="791640"/>
          </a:xfrm>
          <a:prstGeom prst="homePlate">
            <a:avLst>
              <a:gd name="adj" fmla="val 50000"/>
            </a:avLst>
          </a:prstGeom>
          <a:solidFill>
            <a:srgbClr val="70ad47"/>
          </a:solidFill>
          <a:ln>
            <a:solidFill>
              <a:srgbClr val="527f34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/>
        </p:style>
        <p:txBody>
          <a:bodyPr anchor="ctr">
            <a:noAutofit/>
          </a:bodyPr>
          <a:p>
            <a:pPr algn="ctr">
              <a:lnSpc>
                <a:spcPct val="80000"/>
              </a:lnSpc>
            </a:pPr>
            <a:r>
              <a:rPr b="1" lang="ru-RU" sz="1800" spc="-1" strike="noStrike">
                <a:solidFill>
                  <a:schemeClr val="lt1"/>
                </a:solidFill>
                <a:latin typeface="Calibri"/>
              </a:rPr>
              <a:t>Недвижимое имущество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4" name="TextBox 50"/>
          <p:cNvSpPr/>
          <p:nvPr/>
        </p:nvSpPr>
        <p:spPr>
          <a:xfrm>
            <a:off x="559800" y="801720"/>
            <a:ext cx="11088720" cy="45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chemeClr val="accent6"/>
                </a:solidFill>
                <a:latin typeface="Calibri"/>
              </a:rPr>
              <a:t>Раздел 3. Сведения об имуществе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25" name="Рисунок 9" descr=""/>
          <p:cNvPicPr/>
          <p:nvPr/>
        </p:nvPicPr>
        <p:blipFill>
          <a:blip r:embed="rId1"/>
          <a:stretch/>
        </p:blipFill>
        <p:spPr>
          <a:xfrm>
            <a:off x="2228760" y="1399320"/>
            <a:ext cx="7781400" cy="961560"/>
          </a:xfrm>
          <a:prstGeom prst="rect">
            <a:avLst/>
          </a:prstGeom>
          <a:ln w="0">
            <a:noFill/>
          </a:ln>
        </p:spPr>
      </p:pic>
      <p:sp>
        <p:nvSpPr>
          <p:cNvPr id="426" name="Прямоугольник 4"/>
          <p:cNvSpPr/>
          <p:nvPr/>
        </p:nvSpPr>
        <p:spPr>
          <a:xfrm>
            <a:off x="3088800" y="2509560"/>
            <a:ext cx="8696160" cy="791640"/>
          </a:xfrm>
          <a:prstGeom prst="rect">
            <a:avLst/>
          </a:prstGeom>
          <a:noFill/>
          <a:ln w="28575">
            <a:solidFill>
              <a:srgbClr val="70ad47">
                <a:lumMod val="40000"/>
                <a:lumOff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chemeClr val="accent1"/>
                </a:solidFill>
                <a:latin typeface="Calibri"/>
              </a:rPr>
              <a:t>Росреестр  (сведения, содержащиеся в ЕГРН)</a:t>
            </a:r>
            <a:br>
              <a:rPr sz="1800"/>
            </a:br>
            <a:r>
              <a:rPr b="0" lang="ru-RU" sz="1800" spc="-1" strike="noStrike">
                <a:solidFill>
                  <a:schemeClr val="accent1"/>
                </a:solidFill>
                <a:latin typeface="Calibri"/>
              </a:rPr>
              <a:t>Специальные основания возникновения собственности (наследство, пай, проч.)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7" name="Прямоугольник 6"/>
          <p:cNvSpPr/>
          <p:nvPr/>
        </p:nvSpPr>
        <p:spPr>
          <a:xfrm>
            <a:off x="3088800" y="3427920"/>
            <a:ext cx="8696160" cy="3596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ad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anchor="ctr">
            <a:noAutofit/>
          </a:bodyPr>
          <a:p>
            <a:pPr algn="just">
              <a:lnSpc>
                <a:spcPct val="100000"/>
              </a:lnSpc>
            </a:pPr>
            <a:r>
              <a:rPr b="1" lang="ru-RU" sz="1800" spc="-1" strike="noStrike">
                <a:solidFill>
                  <a:schemeClr val="accent1"/>
                </a:solidFill>
                <a:latin typeface="Calibri"/>
              </a:rPr>
              <a:t>Каждый объект отдельно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8" name="Прямоугольник 7"/>
          <p:cNvSpPr/>
          <p:nvPr/>
        </p:nvSpPr>
        <p:spPr>
          <a:xfrm>
            <a:off x="3088800" y="3914640"/>
            <a:ext cx="8696160" cy="3596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ad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anchor="ctr">
            <a:noAutofit/>
          </a:bodyPr>
          <a:p>
            <a:pPr algn="just">
              <a:lnSpc>
                <a:spcPct val="100000"/>
              </a:lnSpc>
            </a:pPr>
            <a:r>
              <a:rPr b="1" lang="ru-RU" sz="1800" spc="-1" strike="noStrike">
                <a:solidFill>
                  <a:schemeClr val="accent1"/>
                </a:solidFill>
                <a:latin typeface="Calibri"/>
              </a:rPr>
              <a:t>Совместная собственность указывается по официальным документам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9" name="PlaceHolder 1"/>
          <p:cNvSpPr>
            <a:spLocks noGrp="1"/>
          </p:cNvSpPr>
          <p:nvPr>
            <p:ph type="sldNum" idx="31"/>
          </p:nvPr>
        </p:nvSpPr>
        <p:spPr>
          <a:xfrm>
            <a:off x="10639080" y="-43200"/>
            <a:ext cx="1146240" cy="4060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1" lang="ru-RU" sz="2800" spc="-1" strike="noStrike">
                <a:solidFill>
                  <a:schemeClr val="accent6">
                    <a:lumMod val="60000"/>
                    <a:lumOff val="40000"/>
                  </a:schemeClr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CCDD6CFA-251F-4DE8-9FB7-541205A69766}" type="slidenum">
              <a:rPr b="1" lang="ru-RU" sz="2800" spc="-1" strike="noStrike">
                <a:solidFill>
                  <a:schemeClr val="accent6">
                    <a:lumMod val="60000"/>
                    <a:lumOff val="40000"/>
                  </a:schemeClr>
                </a:solidFill>
                <a:latin typeface="Calibri"/>
              </a:rPr>
              <a:t>&lt;номер&gt;</a:t>
            </a:fld>
            <a:endParaRPr b="0" lang="ru-RU" sz="2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30" name="Пятиугольник 19"/>
          <p:cNvSpPr/>
          <p:nvPr/>
        </p:nvSpPr>
        <p:spPr>
          <a:xfrm>
            <a:off x="559800" y="5492160"/>
            <a:ext cx="2290680" cy="751680"/>
          </a:xfrm>
          <a:prstGeom prst="homePlate">
            <a:avLst>
              <a:gd name="adj" fmla="val 50000"/>
            </a:avLst>
          </a:prstGeom>
          <a:solidFill>
            <a:srgbClr val="70ad47"/>
          </a:solidFill>
          <a:ln>
            <a:solidFill>
              <a:srgbClr val="527f34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/>
        </p:style>
        <p:txBody>
          <a:bodyPr anchor="ctr">
            <a:noAutofit/>
          </a:bodyPr>
          <a:p>
            <a:pPr algn="ctr">
              <a:lnSpc>
                <a:spcPct val="80000"/>
              </a:lnSpc>
            </a:pPr>
            <a:r>
              <a:rPr b="1" lang="ru-RU" sz="1800" spc="-1" strike="noStrike">
                <a:solidFill>
                  <a:schemeClr val="lt1"/>
                </a:solidFill>
                <a:latin typeface="Calibri"/>
              </a:rPr>
              <a:t>Транспортное средство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1" name="Прямоугольник 23"/>
          <p:cNvSpPr/>
          <p:nvPr/>
        </p:nvSpPr>
        <p:spPr>
          <a:xfrm>
            <a:off x="3088800" y="5480280"/>
            <a:ext cx="8696160" cy="763560"/>
          </a:xfrm>
          <a:prstGeom prst="rect">
            <a:avLst/>
          </a:prstGeom>
          <a:noFill/>
          <a:ln w="28575">
            <a:solidFill>
              <a:srgbClr val="70ad47">
                <a:lumMod val="40000"/>
                <a:lumOff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chemeClr val="accent1"/>
                </a:solidFill>
                <a:latin typeface="Calibri"/>
              </a:rPr>
              <a:t>Регистрирующие органы по компетенции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32" name="Рисунок 25" descr=""/>
          <p:cNvPicPr/>
          <p:nvPr/>
        </p:nvPicPr>
        <p:blipFill>
          <a:blip r:embed="rId2"/>
          <a:stretch/>
        </p:blipFill>
        <p:spPr>
          <a:xfrm>
            <a:off x="2228760" y="4401360"/>
            <a:ext cx="7733880" cy="914040"/>
          </a:xfrm>
          <a:prstGeom prst="rect">
            <a:avLst/>
          </a:prstGeom>
          <a:ln w="0">
            <a:noFill/>
          </a:ln>
        </p:spPr>
      </p:pic>
      <p:sp>
        <p:nvSpPr>
          <p:cNvPr id="433" name="Прямоугольник 26"/>
          <p:cNvSpPr/>
          <p:nvPr/>
        </p:nvSpPr>
        <p:spPr>
          <a:xfrm>
            <a:off x="3088800" y="6351120"/>
            <a:ext cx="8696160" cy="3596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chemeClr val="accent1"/>
                </a:solidFill>
                <a:latin typeface="Calibri"/>
              </a:rPr>
              <a:t>Регистрация транспортных средств носит учетный характер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34" name="Объект 11" descr=""/>
          <p:cNvPicPr/>
          <p:nvPr/>
        </p:nvPicPr>
        <p:blipFill>
          <a:blip r:embed="rId3"/>
          <a:stretch/>
        </p:blipFill>
        <p:spPr>
          <a:xfrm>
            <a:off x="165600" y="0"/>
            <a:ext cx="571680" cy="691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5" name="Группа 15"/>
          <p:cNvGrpSpPr/>
          <p:nvPr/>
        </p:nvGrpSpPr>
        <p:grpSpPr>
          <a:xfrm>
            <a:off x="0" y="0"/>
            <a:ext cx="12191760" cy="671400"/>
            <a:chOff x="0" y="0"/>
            <a:chExt cx="12191760" cy="671400"/>
          </a:xfrm>
        </p:grpSpPr>
        <p:sp>
          <p:nvSpPr>
            <p:cNvPr id="436" name="Прямоугольник 16"/>
            <p:cNvSpPr/>
            <p:nvPr/>
          </p:nvSpPr>
          <p:spPr>
            <a:xfrm>
              <a:off x="0" y="0"/>
              <a:ext cx="12191760" cy="35964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ru-RU" sz="1800" spc="-1" strike="noStrike">
                <a:solidFill>
                  <a:schemeClr val="dk1"/>
                </a:solidFill>
                <a:latin typeface="Calibri"/>
              </a:endParaRPr>
            </a:p>
          </p:txBody>
        </p:sp>
        <p:sp>
          <p:nvSpPr>
            <p:cNvPr id="437" name="Прямоугольник 18"/>
            <p:cNvSpPr/>
            <p:nvPr/>
          </p:nvSpPr>
          <p:spPr>
            <a:xfrm>
              <a:off x="0" y="355680"/>
              <a:ext cx="12191760" cy="1076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ru-RU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438" name="Прямоугольник 19"/>
            <p:cNvSpPr/>
            <p:nvPr/>
          </p:nvSpPr>
          <p:spPr>
            <a:xfrm>
              <a:off x="5765760" y="457200"/>
              <a:ext cx="6426000" cy="1076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ru-RU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439" name="Прямоугольник 23"/>
            <p:cNvSpPr/>
            <p:nvPr/>
          </p:nvSpPr>
          <p:spPr>
            <a:xfrm>
              <a:off x="6792120" y="563760"/>
              <a:ext cx="5399640" cy="10764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ru-RU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</p:grpSp>
      <p:pic>
        <p:nvPicPr>
          <p:cNvPr id="440" name="Объект 11" descr=""/>
          <p:cNvPicPr/>
          <p:nvPr/>
        </p:nvPicPr>
        <p:blipFill>
          <a:blip r:embed="rId1"/>
          <a:stretch/>
        </p:blipFill>
        <p:spPr>
          <a:xfrm>
            <a:off x="165600" y="0"/>
            <a:ext cx="571680" cy="691560"/>
          </a:xfrm>
          <a:prstGeom prst="rect">
            <a:avLst/>
          </a:prstGeom>
          <a:ln w="0">
            <a:noFill/>
          </a:ln>
        </p:spPr>
      </p:pic>
      <p:sp>
        <p:nvSpPr>
          <p:cNvPr id="441" name="TextBox 22"/>
          <p:cNvSpPr/>
          <p:nvPr/>
        </p:nvSpPr>
        <p:spPr>
          <a:xfrm>
            <a:off x="543600" y="791280"/>
            <a:ext cx="11088720" cy="118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chemeClr val="accent6"/>
                </a:solidFill>
                <a:latin typeface="Calibri"/>
              </a:rPr>
              <a:t>Федеральный закон от 31 июля 2020 г. № 259-ФЗ 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chemeClr val="accent6"/>
                </a:solidFill>
                <a:latin typeface="Calibri"/>
              </a:rPr>
              <a:t>"О цифровых финансовых активах, цифровой валюте и о внесении изменений 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chemeClr val="accent6"/>
                </a:solidFill>
                <a:latin typeface="Calibri"/>
              </a:rPr>
              <a:t>в отдельные законодательные акты Российской Федерации"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2" name="Прямоугольник 2"/>
          <p:cNvSpPr/>
          <p:nvPr/>
        </p:nvSpPr>
        <p:spPr>
          <a:xfrm>
            <a:off x="543600" y="3084480"/>
            <a:ext cx="5544000" cy="283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chemeClr val="accent1"/>
                </a:solidFill>
                <a:latin typeface="Calibri"/>
              </a:rPr>
              <a:t>цифровые права, включающие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4472c4"/>
              </a:buClr>
              <a:buFont typeface="Wingdings" charset="2"/>
              <a:buChar char=""/>
            </a:pPr>
            <a:r>
              <a:rPr b="0" lang="ru-RU" sz="1800" spc="-1" strike="noStrike">
                <a:solidFill>
                  <a:schemeClr val="accent1"/>
                </a:solidFill>
                <a:latin typeface="Calibri"/>
              </a:rPr>
              <a:t>денежные требования;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4472c4"/>
              </a:buClr>
              <a:buFont typeface="Wingdings" charset="2"/>
              <a:buChar char=""/>
            </a:pPr>
            <a:r>
              <a:rPr b="0" lang="ru-RU" sz="1800" spc="-1" strike="noStrike">
                <a:solidFill>
                  <a:schemeClr val="accent1"/>
                </a:solidFill>
                <a:latin typeface="Calibri"/>
              </a:rPr>
              <a:t>возможность осуществления прав по эмиссионным ценным бумагам;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4472c4"/>
              </a:buClr>
              <a:buFont typeface="Wingdings" charset="2"/>
              <a:buChar char=""/>
            </a:pPr>
            <a:r>
              <a:rPr b="0" lang="ru-RU" sz="1800" spc="-1" strike="noStrike">
                <a:solidFill>
                  <a:schemeClr val="accent1"/>
                </a:solidFill>
                <a:latin typeface="Calibri"/>
              </a:rPr>
              <a:t>права участия в капитале непубличного акционерного общества;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4472c4"/>
              </a:buClr>
              <a:buFont typeface="Wingdings" charset="2"/>
              <a:buChar char=""/>
            </a:pPr>
            <a:r>
              <a:rPr b="0" lang="ru-RU" sz="1800" spc="-1" strike="noStrike">
                <a:solidFill>
                  <a:schemeClr val="accent1"/>
                </a:solidFill>
                <a:latin typeface="Calibri"/>
              </a:rPr>
              <a:t>право требовать передачи эмиссионных ценных бумаг, которые предусмотрены решением о выпуске цифровых финансовых активов в порядке, установленном настоящим Федеральным законом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3" name="Пятиугольник 14"/>
          <p:cNvSpPr/>
          <p:nvPr/>
        </p:nvSpPr>
        <p:spPr>
          <a:xfrm>
            <a:off x="543600" y="2191680"/>
            <a:ext cx="2779920" cy="832680"/>
          </a:xfrm>
          <a:prstGeom prst="homePlate">
            <a:avLst>
              <a:gd name="adj" fmla="val 50000"/>
            </a:avLst>
          </a:prstGeom>
          <a:solidFill>
            <a:schemeClr val="accent6"/>
          </a:solidFill>
          <a:ln>
            <a:solidFill>
              <a:srgbClr val="70ad47">
                <a:lumMod val="7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chemeClr val="lt1"/>
                </a:solidFill>
                <a:latin typeface="Calibri"/>
              </a:rPr>
              <a:t>Цифровые финансовые активы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4" name="Прямоугольник 3"/>
          <p:cNvSpPr/>
          <p:nvPr/>
        </p:nvSpPr>
        <p:spPr>
          <a:xfrm>
            <a:off x="7071840" y="3790440"/>
            <a:ext cx="4560480" cy="173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chemeClr val="accent1"/>
                </a:solidFill>
                <a:latin typeface="Calibri"/>
              </a:rPr>
              <a:t>выпуск, учет и обращение которых </a:t>
            </a:r>
            <a:r>
              <a:rPr b="0" lang="en-US" sz="1800" spc="-1" strike="noStrike">
                <a:solidFill>
                  <a:schemeClr val="accent1"/>
                </a:solidFill>
                <a:latin typeface="Calibri"/>
              </a:rPr>
              <a:t>[</a:t>
            </a:r>
            <a:r>
              <a:rPr b="0" lang="ru-RU" sz="1800" spc="-1" strike="noStrike">
                <a:solidFill>
                  <a:schemeClr val="accent1"/>
                </a:solidFill>
                <a:latin typeface="Calibri"/>
              </a:rPr>
              <a:t>цифровых прав</a:t>
            </a:r>
            <a:r>
              <a:rPr b="0" lang="en-US" sz="1800" spc="-1" strike="noStrike">
                <a:solidFill>
                  <a:schemeClr val="accent1"/>
                </a:solidFill>
                <a:latin typeface="Calibri"/>
              </a:rPr>
              <a:t>]</a:t>
            </a:r>
            <a:r>
              <a:rPr b="0" lang="ru-RU" sz="1800" spc="-1" strike="noStrike">
                <a:solidFill>
                  <a:schemeClr val="accent1"/>
                </a:solidFill>
                <a:latin typeface="Calibri"/>
              </a:rPr>
              <a:t> возможны только путем внесения (изменения) записей в информационную систему на основе распределенного реестра, а также в иные информационные системы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5" name="Нашивка 15"/>
          <p:cNvSpPr/>
          <p:nvPr/>
        </p:nvSpPr>
        <p:spPr>
          <a:xfrm>
            <a:off x="6522840" y="3084480"/>
            <a:ext cx="268920" cy="3308400"/>
          </a:xfrm>
          <a:prstGeom prst="chevron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accent1"/>
              </a:solidFill>
              <a:latin typeface="Calibri"/>
            </a:endParaRPr>
          </a:p>
        </p:txBody>
      </p:sp>
      <p:sp>
        <p:nvSpPr>
          <p:cNvPr id="446" name="PlaceHolder 1"/>
          <p:cNvSpPr>
            <a:spLocks noGrp="1"/>
          </p:cNvSpPr>
          <p:nvPr>
            <p:ph type="sldNum" idx="32"/>
          </p:nvPr>
        </p:nvSpPr>
        <p:spPr>
          <a:xfrm>
            <a:off x="10639080" y="-43200"/>
            <a:ext cx="1146240" cy="4060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1" lang="ru-RU" sz="2800" spc="-1" strike="noStrike">
                <a:solidFill>
                  <a:schemeClr val="accent6">
                    <a:lumMod val="60000"/>
                    <a:lumOff val="40000"/>
                  </a:schemeClr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FB0C0CBD-610A-4070-B6F6-F0C16D86FBD7}" type="slidenum">
              <a:rPr b="1" lang="ru-RU" sz="2800" spc="-1" strike="noStrike">
                <a:solidFill>
                  <a:schemeClr val="accent6">
                    <a:lumMod val="60000"/>
                    <a:lumOff val="40000"/>
                  </a:schemeClr>
                </a:solidFill>
                <a:latin typeface="Calibri"/>
              </a:rPr>
              <a:t>&lt;номер&gt;</a:t>
            </a:fld>
            <a:endParaRPr b="0" lang="ru-RU" sz="2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7" name="TextBox 5"/>
          <p:cNvSpPr/>
          <p:nvPr/>
        </p:nvSpPr>
        <p:spPr>
          <a:xfrm>
            <a:off x="543600" y="6033960"/>
            <a:ext cx="609552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chemeClr val="accent1"/>
                </a:solidFill>
                <a:latin typeface="Calibri"/>
                <a:ea typeface="Calibri"/>
              </a:rPr>
              <a:t>Реестр операторов информационных систем: </a:t>
            </a:r>
            <a:r>
              <a:rPr b="0" lang="en-US" sz="1800" spc="-1" strike="noStrike" u="sng">
                <a:solidFill>
                  <a:schemeClr val="accent1"/>
                </a:solidFill>
                <a:uFillTx/>
                <a:latin typeface="Calibri"/>
                <a:ea typeface="Calibri"/>
                <a:hlinkClick r:id="rId2"/>
              </a:rPr>
              <a:t>https://www.cbr.ru/registries/infrastr/#a_132564</a:t>
            </a:r>
            <a:r>
              <a:rPr b="0" lang="ru-RU" sz="1800" spc="-1" strike="noStrike">
                <a:solidFill>
                  <a:schemeClr val="accent1"/>
                </a:solidFill>
                <a:latin typeface="Calibri"/>
                <a:ea typeface="Calibri"/>
              </a:rPr>
              <a:t>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8" name="Группа 15"/>
          <p:cNvGrpSpPr/>
          <p:nvPr/>
        </p:nvGrpSpPr>
        <p:grpSpPr>
          <a:xfrm>
            <a:off x="0" y="0"/>
            <a:ext cx="12191760" cy="671400"/>
            <a:chOff x="0" y="0"/>
            <a:chExt cx="12191760" cy="671400"/>
          </a:xfrm>
        </p:grpSpPr>
        <p:sp>
          <p:nvSpPr>
            <p:cNvPr id="449" name="Прямоугольник 16"/>
            <p:cNvSpPr/>
            <p:nvPr/>
          </p:nvSpPr>
          <p:spPr>
            <a:xfrm>
              <a:off x="0" y="0"/>
              <a:ext cx="12191760" cy="35964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ru-RU" sz="1800" spc="-1" strike="noStrike">
                <a:solidFill>
                  <a:schemeClr val="dk1"/>
                </a:solidFill>
                <a:latin typeface="Calibri"/>
              </a:endParaRPr>
            </a:p>
          </p:txBody>
        </p:sp>
        <p:sp>
          <p:nvSpPr>
            <p:cNvPr id="450" name="Прямоугольник 18"/>
            <p:cNvSpPr/>
            <p:nvPr/>
          </p:nvSpPr>
          <p:spPr>
            <a:xfrm>
              <a:off x="0" y="355680"/>
              <a:ext cx="12191760" cy="1076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ru-RU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451" name="Прямоугольник 19"/>
            <p:cNvSpPr/>
            <p:nvPr/>
          </p:nvSpPr>
          <p:spPr>
            <a:xfrm>
              <a:off x="5765760" y="457200"/>
              <a:ext cx="6426000" cy="1076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ru-RU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452" name="Прямоугольник 23"/>
            <p:cNvSpPr/>
            <p:nvPr/>
          </p:nvSpPr>
          <p:spPr>
            <a:xfrm>
              <a:off x="6792120" y="563760"/>
              <a:ext cx="5399640" cy="10764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ru-RU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</p:grpSp>
      <p:pic>
        <p:nvPicPr>
          <p:cNvPr id="453" name="Объект 11" descr=""/>
          <p:cNvPicPr/>
          <p:nvPr/>
        </p:nvPicPr>
        <p:blipFill>
          <a:blip r:embed="rId1"/>
          <a:stretch/>
        </p:blipFill>
        <p:spPr>
          <a:xfrm>
            <a:off x="165600" y="0"/>
            <a:ext cx="571680" cy="691560"/>
          </a:xfrm>
          <a:prstGeom prst="rect">
            <a:avLst/>
          </a:prstGeom>
          <a:ln w="0">
            <a:noFill/>
          </a:ln>
        </p:spPr>
      </p:pic>
      <p:sp>
        <p:nvSpPr>
          <p:cNvPr id="454" name="TextBox 22"/>
          <p:cNvSpPr/>
          <p:nvPr/>
        </p:nvSpPr>
        <p:spPr>
          <a:xfrm>
            <a:off x="114480" y="791280"/>
            <a:ext cx="11988360" cy="118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chemeClr val="accent6"/>
                </a:solidFill>
                <a:latin typeface="Calibri"/>
              </a:rPr>
              <a:t>Федеральный закон от </a:t>
            </a:r>
            <a:r>
              <a:rPr b="1" lang="en-US" sz="2400" spc="-1" strike="noStrike">
                <a:solidFill>
                  <a:schemeClr val="accent6"/>
                </a:solidFill>
                <a:latin typeface="Calibri"/>
              </a:rPr>
              <a:t>2 </a:t>
            </a:r>
            <a:r>
              <a:rPr b="1" lang="ru-RU" sz="2400" spc="-1" strike="noStrike">
                <a:solidFill>
                  <a:schemeClr val="accent6"/>
                </a:solidFill>
                <a:latin typeface="Calibri"/>
              </a:rPr>
              <a:t>августа 2019 г. № 259-ФЗ 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chemeClr val="accent6"/>
                </a:solidFill>
                <a:latin typeface="Calibri"/>
              </a:rPr>
              <a:t>"О привлечении инвестиций с использованием инвестиционных платформ </a:t>
            </a:r>
            <a:br>
              <a:rPr sz="2400"/>
            </a:br>
            <a:r>
              <a:rPr b="1" lang="ru-RU" sz="2400" spc="-1" strike="noStrike">
                <a:solidFill>
                  <a:schemeClr val="accent6"/>
                </a:solidFill>
                <a:latin typeface="Calibri"/>
              </a:rPr>
              <a:t>и о внесении изменений в отдельные законодательные акты Российской Федерации"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5" name="Прямоугольник 2"/>
          <p:cNvSpPr/>
          <p:nvPr/>
        </p:nvSpPr>
        <p:spPr>
          <a:xfrm>
            <a:off x="543600" y="3084480"/>
            <a:ext cx="5544000" cy="228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chemeClr val="accent1"/>
                </a:solidFill>
                <a:latin typeface="Calibri"/>
              </a:rPr>
              <a:t>цифровые права, предусматривающие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4472c4"/>
              </a:buClr>
              <a:buFont typeface="Wingdings" charset="2"/>
              <a:buChar char=""/>
            </a:pPr>
            <a:r>
              <a:rPr b="0" lang="ru-RU" sz="1800" spc="-1" strike="noStrike">
                <a:solidFill>
                  <a:schemeClr val="accent1"/>
                </a:solidFill>
                <a:latin typeface="Calibri"/>
              </a:rPr>
              <a:t>право требовать передачи вещи (вещей);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4472c4"/>
              </a:buClr>
              <a:buFont typeface="Wingdings" charset="2"/>
              <a:buChar char=""/>
            </a:pPr>
            <a:r>
              <a:rPr b="0" lang="ru-RU" sz="1800" spc="-1" strike="noStrike">
                <a:solidFill>
                  <a:schemeClr val="accent1"/>
                </a:solidFill>
                <a:latin typeface="Calibri"/>
              </a:rPr>
              <a:t>право требовать передачи исключительных прав на результаты интеллектуальной деятельности и (или) прав использования результатов интеллектуальной деятельности;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4472c4"/>
              </a:buClr>
              <a:buFont typeface="Wingdings" charset="2"/>
              <a:buChar char=""/>
            </a:pPr>
            <a:r>
              <a:rPr b="0" lang="ru-RU" sz="1800" spc="-1" strike="noStrike">
                <a:solidFill>
                  <a:schemeClr val="accent1"/>
                </a:solidFill>
                <a:latin typeface="Calibri"/>
              </a:rPr>
              <a:t>право требовать выполнения работ и (или) оказания услуг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6" name="Пятиугольник 14"/>
          <p:cNvSpPr/>
          <p:nvPr/>
        </p:nvSpPr>
        <p:spPr>
          <a:xfrm>
            <a:off x="543600" y="2191680"/>
            <a:ext cx="2779920" cy="832680"/>
          </a:xfrm>
          <a:prstGeom prst="homePlate">
            <a:avLst>
              <a:gd name="adj" fmla="val 50000"/>
            </a:avLst>
          </a:prstGeom>
          <a:solidFill>
            <a:schemeClr val="accent6"/>
          </a:solidFill>
          <a:ln>
            <a:solidFill>
              <a:srgbClr val="70ad47">
                <a:lumMod val="7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chemeClr val="lt1"/>
                </a:solidFill>
                <a:latin typeface="Calibri"/>
              </a:rPr>
              <a:t>Утилитарные цифровые права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7" name="Прямоугольник 3"/>
          <p:cNvSpPr/>
          <p:nvPr/>
        </p:nvSpPr>
        <p:spPr>
          <a:xfrm>
            <a:off x="6964920" y="3230640"/>
            <a:ext cx="4560480" cy="200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chemeClr val="accent1"/>
                </a:solidFill>
                <a:latin typeface="Calibri"/>
              </a:rPr>
              <a:t>Права признаются утилитарными цифровыми правами, если они изначально возникли в качестве цифрового права на основании договора о приобретении утилитарного цифрового права, заключенного с использованием инвестиционной платформы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8" name="Нашивка 15"/>
          <p:cNvSpPr/>
          <p:nvPr/>
        </p:nvSpPr>
        <p:spPr>
          <a:xfrm>
            <a:off x="6400800" y="3084480"/>
            <a:ext cx="256320" cy="2431080"/>
          </a:xfrm>
          <a:prstGeom prst="chevron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accent1"/>
              </a:solidFill>
              <a:latin typeface="Calibri"/>
            </a:endParaRPr>
          </a:p>
        </p:txBody>
      </p:sp>
      <p:sp>
        <p:nvSpPr>
          <p:cNvPr id="459" name="PlaceHolder 1"/>
          <p:cNvSpPr>
            <a:spLocks noGrp="1"/>
          </p:cNvSpPr>
          <p:nvPr>
            <p:ph type="sldNum" idx="33"/>
          </p:nvPr>
        </p:nvSpPr>
        <p:spPr>
          <a:xfrm>
            <a:off x="10639080" y="-43200"/>
            <a:ext cx="1146240" cy="4060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1" lang="ru-RU" sz="2800" spc="-1" strike="noStrike">
                <a:solidFill>
                  <a:schemeClr val="accent6">
                    <a:lumMod val="60000"/>
                    <a:lumOff val="40000"/>
                  </a:schemeClr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17339F51-68B5-46FF-81D2-E11A50EA604A}" type="slidenum">
              <a:rPr b="1" lang="ru-RU" sz="2800" spc="-1" strike="noStrike">
                <a:solidFill>
                  <a:schemeClr val="accent6">
                    <a:lumMod val="60000"/>
                    <a:lumOff val="40000"/>
                  </a:schemeClr>
                </a:solidFill>
                <a:latin typeface="Calibri"/>
              </a:rPr>
              <a:t>&lt;номер&gt;</a:t>
            </a:fld>
            <a:endParaRPr b="0" lang="ru-RU" sz="2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60" name="TextBox 5"/>
          <p:cNvSpPr/>
          <p:nvPr/>
        </p:nvSpPr>
        <p:spPr>
          <a:xfrm>
            <a:off x="543600" y="5604840"/>
            <a:ext cx="693648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chemeClr val="accent1"/>
                </a:solidFill>
                <a:latin typeface="Calibri"/>
                <a:ea typeface="Calibri"/>
              </a:rPr>
              <a:t>Реестр операторов инвестиционных платформ: </a:t>
            </a:r>
            <a:r>
              <a:rPr b="0" lang="en-US" sz="1800" spc="-1" strike="noStrike" u="sng">
                <a:solidFill>
                  <a:schemeClr val="accent1"/>
                </a:solidFill>
                <a:uFillTx/>
                <a:latin typeface="Calibri"/>
                <a:ea typeface="Calibri"/>
                <a:hlinkClick r:id="rId2"/>
              </a:rPr>
              <a:t>https://www.cbr.ru/vfs/registers/infr/list_invest_platform_op.xlsx</a:t>
            </a:r>
            <a:r>
              <a:rPr b="0" lang="ru-RU" sz="1800" spc="-1" strike="noStrike">
                <a:solidFill>
                  <a:schemeClr val="accent1"/>
                </a:solidFill>
                <a:latin typeface="Calibri"/>
                <a:ea typeface="Calibri"/>
              </a:rPr>
              <a:t>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1" name="Группа 15"/>
          <p:cNvGrpSpPr/>
          <p:nvPr/>
        </p:nvGrpSpPr>
        <p:grpSpPr>
          <a:xfrm>
            <a:off x="0" y="0"/>
            <a:ext cx="12191760" cy="671400"/>
            <a:chOff x="0" y="0"/>
            <a:chExt cx="12191760" cy="671400"/>
          </a:xfrm>
        </p:grpSpPr>
        <p:sp>
          <p:nvSpPr>
            <p:cNvPr id="462" name="Прямоугольник 16"/>
            <p:cNvSpPr/>
            <p:nvPr/>
          </p:nvSpPr>
          <p:spPr>
            <a:xfrm>
              <a:off x="0" y="0"/>
              <a:ext cx="12191760" cy="35964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ru-RU" sz="1800" spc="-1" strike="noStrike">
                <a:solidFill>
                  <a:schemeClr val="dk1"/>
                </a:solidFill>
                <a:latin typeface="Calibri"/>
              </a:endParaRPr>
            </a:p>
          </p:txBody>
        </p:sp>
        <p:sp>
          <p:nvSpPr>
            <p:cNvPr id="463" name="Прямоугольник 18"/>
            <p:cNvSpPr/>
            <p:nvPr/>
          </p:nvSpPr>
          <p:spPr>
            <a:xfrm>
              <a:off x="0" y="355680"/>
              <a:ext cx="12191760" cy="1076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ru-RU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464" name="Прямоугольник 19"/>
            <p:cNvSpPr/>
            <p:nvPr/>
          </p:nvSpPr>
          <p:spPr>
            <a:xfrm>
              <a:off x="5765760" y="457200"/>
              <a:ext cx="6426000" cy="1076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ru-RU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465" name="Прямоугольник 23"/>
            <p:cNvSpPr/>
            <p:nvPr/>
          </p:nvSpPr>
          <p:spPr>
            <a:xfrm>
              <a:off x="6792120" y="563760"/>
              <a:ext cx="5399640" cy="10764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ru-RU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</p:grpSp>
      <p:pic>
        <p:nvPicPr>
          <p:cNvPr id="466" name="Объект 11" descr=""/>
          <p:cNvPicPr/>
          <p:nvPr/>
        </p:nvPicPr>
        <p:blipFill>
          <a:blip r:embed="rId1"/>
          <a:stretch/>
        </p:blipFill>
        <p:spPr>
          <a:xfrm>
            <a:off x="165600" y="0"/>
            <a:ext cx="571680" cy="691560"/>
          </a:xfrm>
          <a:prstGeom prst="rect">
            <a:avLst/>
          </a:prstGeom>
          <a:ln w="0">
            <a:noFill/>
          </a:ln>
        </p:spPr>
      </p:pic>
      <p:sp>
        <p:nvSpPr>
          <p:cNvPr id="467" name="TextBox 22"/>
          <p:cNvSpPr/>
          <p:nvPr/>
        </p:nvSpPr>
        <p:spPr>
          <a:xfrm>
            <a:off x="462240" y="791280"/>
            <a:ext cx="11266920" cy="118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chemeClr val="accent6"/>
                </a:solidFill>
                <a:latin typeface="Calibri"/>
              </a:rPr>
              <a:t>Федеральный закон от 31 июля 2020 г. № 259-ФЗ 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chemeClr val="accent6"/>
                </a:solidFill>
                <a:latin typeface="Calibri"/>
              </a:rPr>
              <a:t>"О цифровых финансовых активах, цифровой валюте и о внесении изменений 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chemeClr val="accent6"/>
                </a:solidFill>
                <a:latin typeface="Calibri"/>
              </a:rPr>
              <a:t>в отдельные законодательные акты Российской Федерации"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8" name="Прямоугольник 2"/>
          <p:cNvSpPr/>
          <p:nvPr/>
        </p:nvSpPr>
        <p:spPr>
          <a:xfrm>
            <a:off x="543600" y="3084480"/>
            <a:ext cx="11185560" cy="3107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343080" indent="-343080">
              <a:lnSpc>
                <a:spcPct val="100000"/>
              </a:lnSpc>
              <a:buClr>
                <a:srgbClr val="2e75b6"/>
              </a:buClr>
              <a:buFont typeface="Courier New"/>
              <a:buChar char="o"/>
            </a:pPr>
            <a:r>
              <a:rPr b="0" lang="ru-RU" sz="1800" spc="-1" strike="noStrike">
                <a:solidFill>
                  <a:schemeClr val="accent5">
                    <a:lumMod val="75000"/>
                  </a:schemeClr>
                </a:solidFill>
                <a:latin typeface="Calibri"/>
              </a:rPr>
              <a:t>совокупность электронных данных (цифрового кода или обозначения), содержащихся в информационной системе, которые предлагаются и (или) могут быть приняты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799920" indent="-343080">
              <a:lnSpc>
                <a:spcPct val="100000"/>
              </a:lnSpc>
              <a:buClr>
                <a:srgbClr val="2e75b6"/>
              </a:buClr>
              <a:buFont typeface="Wingdings" charset="2"/>
              <a:buChar char=""/>
            </a:pPr>
            <a:r>
              <a:rPr b="0" lang="ru-RU" sz="1800" spc="-1" strike="noStrike">
                <a:solidFill>
                  <a:schemeClr val="accent5">
                    <a:lumMod val="75000"/>
                  </a:schemeClr>
                </a:solidFill>
                <a:latin typeface="Calibri"/>
              </a:rPr>
              <a:t>в качестве средства платежа, не являющегося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57120" indent="-343080">
              <a:lnSpc>
                <a:spcPct val="100000"/>
              </a:lnSpc>
              <a:buClr>
                <a:srgbClr val="2e75b6"/>
              </a:buClr>
              <a:buFont typeface="Wingdings" charset="2"/>
              <a:buChar char=""/>
            </a:pPr>
            <a:r>
              <a:rPr b="0" lang="ru-RU" sz="1800" spc="-1" strike="noStrike">
                <a:solidFill>
                  <a:schemeClr val="accent5">
                    <a:lumMod val="75000"/>
                  </a:schemeClr>
                </a:solidFill>
                <a:latin typeface="Calibri"/>
              </a:rPr>
              <a:t>денежной единицей Российской Федерации,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57120" indent="-343080">
              <a:lnSpc>
                <a:spcPct val="100000"/>
              </a:lnSpc>
              <a:buClr>
                <a:srgbClr val="2e75b6"/>
              </a:buClr>
              <a:buFont typeface="Wingdings" charset="2"/>
              <a:buChar char=""/>
            </a:pPr>
            <a:r>
              <a:rPr b="0" lang="ru-RU" sz="1800" spc="-1" strike="noStrike">
                <a:solidFill>
                  <a:schemeClr val="accent5">
                    <a:lumMod val="75000"/>
                  </a:schemeClr>
                </a:solidFill>
                <a:latin typeface="Calibri"/>
              </a:rPr>
              <a:t>денежной единицей иностранного государства и (или)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57120" indent="-343080">
              <a:lnSpc>
                <a:spcPct val="100000"/>
              </a:lnSpc>
              <a:buClr>
                <a:srgbClr val="2e75b6"/>
              </a:buClr>
              <a:buFont typeface="Wingdings" charset="2"/>
              <a:buChar char=""/>
            </a:pPr>
            <a:r>
              <a:rPr b="0" lang="ru-RU" sz="1800" spc="-1" strike="noStrike">
                <a:solidFill>
                  <a:schemeClr val="accent5">
                    <a:lumMod val="75000"/>
                  </a:schemeClr>
                </a:solidFill>
                <a:latin typeface="Calibri"/>
              </a:rPr>
              <a:t>международной денежной или расчетной единицей,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799920" indent="-343080">
              <a:lnSpc>
                <a:spcPct val="100000"/>
              </a:lnSpc>
              <a:buClr>
                <a:srgbClr val="2e75b6"/>
              </a:buClr>
              <a:buFont typeface="Wingdings" charset="2"/>
              <a:buChar char=""/>
            </a:pPr>
            <a:r>
              <a:rPr b="0" lang="ru-RU" sz="1800" spc="-1" strike="noStrike">
                <a:solidFill>
                  <a:schemeClr val="accent5">
                    <a:lumMod val="75000"/>
                  </a:schemeClr>
                </a:solidFill>
                <a:latin typeface="Calibri"/>
              </a:rPr>
              <a:t>и (или) в качестве инвестиций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2e75b6"/>
              </a:buClr>
              <a:buFont typeface="Courier New"/>
              <a:buChar char="o"/>
            </a:pPr>
            <a:r>
              <a:rPr b="0" lang="ru-RU" sz="1800" spc="-1" strike="noStrike">
                <a:solidFill>
                  <a:schemeClr val="accent5">
                    <a:lumMod val="75000"/>
                  </a:schemeClr>
                </a:solidFill>
                <a:latin typeface="Calibri"/>
              </a:rPr>
              <a:t>и в отношении которых отсутствует лицо, обязанное перед каждым обладателем таких электронных данных, </a:t>
            </a:r>
            <a:r>
              <a:rPr b="0" lang="ru-RU" sz="1800" spc="-1" strike="noStrike">
                <a:solidFill>
                  <a:schemeClr val="accent5">
                    <a:lumMod val="60000"/>
                    <a:lumOff val="40000"/>
                  </a:schemeClr>
                </a:solidFill>
                <a:latin typeface="Calibri"/>
              </a:rPr>
              <a:t>за исключением оператора и (или) узлов информационной системы, обязанных только обеспечивать соответствие порядка выпуска этих электронных данных и осуществления в их отношении действий по внесению (изменению) записей в такую информационную систему ее правилам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9" name="Пятиугольник 14"/>
          <p:cNvSpPr/>
          <p:nvPr/>
        </p:nvSpPr>
        <p:spPr>
          <a:xfrm>
            <a:off x="543600" y="2191680"/>
            <a:ext cx="2779920" cy="832680"/>
          </a:xfrm>
          <a:prstGeom prst="homePlate">
            <a:avLst>
              <a:gd name="adj" fmla="val 50000"/>
            </a:avLst>
          </a:prstGeom>
          <a:solidFill>
            <a:schemeClr val="accent6"/>
          </a:solidFill>
          <a:ln>
            <a:solidFill>
              <a:srgbClr val="70ad47">
                <a:lumMod val="7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chemeClr val="lt1"/>
                </a:solidFill>
                <a:latin typeface="Calibri"/>
              </a:rPr>
              <a:t>Цифровая валюта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0" name="Прямоугольник 3"/>
          <p:cNvSpPr/>
          <p:nvPr/>
        </p:nvSpPr>
        <p:spPr>
          <a:xfrm>
            <a:off x="371880" y="6223680"/>
            <a:ext cx="11447640" cy="525960"/>
          </a:xfrm>
          <a:prstGeom prst="rect">
            <a:avLst/>
          </a:prstGeom>
          <a:noFill/>
          <a:ln w="19050"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chemeClr val="accent5">
                    <a:lumMod val="75000"/>
                  </a:schemeClr>
                </a:solidFill>
                <a:latin typeface="Calibri"/>
              </a:rPr>
              <a:t>К цифровой валюте не относятся бонусные баллы, бонусы на накопительных дисконтных картах, начисленные банками и иными организациями за пользование их услугами, в том числе в виде денежных средств ("кешбэк сервис"), а также игровая валюта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1" name="PlaceHolder 1"/>
          <p:cNvSpPr>
            <a:spLocks noGrp="1"/>
          </p:cNvSpPr>
          <p:nvPr>
            <p:ph type="sldNum" idx="34"/>
          </p:nvPr>
        </p:nvSpPr>
        <p:spPr>
          <a:xfrm>
            <a:off x="10639080" y="-43200"/>
            <a:ext cx="1146240" cy="4060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1" lang="ru-RU" sz="2800" spc="-1" strike="noStrike">
                <a:solidFill>
                  <a:schemeClr val="accent6">
                    <a:lumMod val="60000"/>
                    <a:lumOff val="40000"/>
                  </a:schemeClr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B79714CC-4D5C-4C6B-9CC4-3819B50CFD68}" type="slidenum">
              <a:rPr b="1" lang="ru-RU" sz="2800" spc="-1" strike="noStrike">
                <a:solidFill>
                  <a:schemeClr val="accent6">
                    <a:lumMod val="60000"/>
                    <a:lumOff val="40000"/>
                  </a:schemeClr>
                </a:solidFill>
                <a:latin typeface="Calibri"/>
              </a:rPr>
              <a:t>&lt;номер&gt;</a:t>
            </a:fld>
            <a:endParaRPr b="0" lang="ru-RU" sz="28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2" name="Группа 36"/>
          <p:cNvGrpSpPr/>
          <p:nvPr/>
        </p:nvGrpSpPr>
        <p:grpSpPr>
          <a:xfrm>
            <a:off x="0" y="0"/>
            <a:ext cx="12191760" cy="671400"/>
            <a:chOff x="0" y="0"/>
            <a:chExt cx="12191760" cy="671400"/>
          </a:xfrm>
        </p:grpSpPr>
        <p:sp>
          <p:nvSpPr>
            <p:cNvPr id="473" name="Прямоугольник 5"/>
            <p:cNvSpPr/>
            <p:nvPr/>
          </p:nvSpPr>
          <p:spPr>
            <a:xfrm>
              <a:off x="0" y="0"/>
              <a:ext cx="12191760" cy="35964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ru-RU" sz="1800" spc="-1" strike="noStrike">
                <a:solidFill>
                  <a:schemeClr val="dk1"/>
                </a:solidFill>
                <a:latin typeface="Calibri"/>
              </a:endParaRPr>
            </a:p>
          </p:txBody>
        </p:sp>
        <p:sp>
          <p:nvSpPr>
            <p:cNvPr id="474" name="Прямоугольник 20"/>
            <p:cNvSpPr/>
            <p:nvPr/>
          </p:nvSpPr>
          <p:spPr>
            <a:xfrm>
              <a:off x="0" y="355680"/>
              <a:ext cx="12191760" cy="1076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ru-RU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475" name="Прямоугольник 21"/>
            <p:cNvSpPr/>
            <p:nvPr/>
          </p:nvSpPr>
          <p:spPr>
            <a:xfrm>
              <a:off x="5765760" y="457200"/>
              <a:ext cx="6426000" cy="1076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ru-RU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476" name="Прямоугольник 22"/>
            <p:cNvSpPr/>
            <p:nvPr/>
          </p:nvSpPr>
          <p:spPr>
            <a:xfrm>
              <a:off x="6792120" y="563760"/>
              <a:ext cx="5399640" cy="10764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ru-RU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</p:grpSp>
      <p:sp>
        <p:nvSpPr>
          <p:cNvPr id="477" name="Пятиугольник 33"/>
          <p:cNvSpPr/>
          <p:nvPr/>
        </p:nvSpPr>
        <p:spPr>
          <a:xfrm>
            <a:off x="545400" y="3566880"/>
            <a:ext cx="2519640" cy="896400"/>
          </a:xfrm>
          <a:prstGeom prst="homePlate">
            <a:avLst>
              <a:gd name="adj" fmla="val 50000"/>
            </a:avLst>
          </a:prstGeom>
          <a:solidFill>
            <a:srgbClr val="70ad47"/>
          </a:solidFill>
          <a:ln>
            <a:solidFill>
              <a:srgbClr val="527f34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/>
        </p:style>
        <p:txBody>
          <a:bodyPr anchor="ctr">
            <a:noAutofit/>
          </a:bodyPr>
          <a:p>
            <a:pPr algn="ctr">
              <a:lnSpc>
                <a:spcPct val="80000"/>
              </a:lnSpc>
            </a:pPr>
            <a:r>
              <a:rPr b="1" lang="ru-RU" sz="1800" spc="-1" strike="noStrike">
                <a:solidFill>
                  <a:srgbClr val="ffffff"/>
                </a:solidFill>
                <a:latin typeface="Calibri"/>
              </a:rPr>
              <a:t>Счета в кредитных организациях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8" name="TextBox 42"/>
          <p:cNvSpPr/>
          <p:nvPr/>
        </p:nvSpPr>
        <p:spPr>
          <a:xfrm>
            <a:off x="551520" y="819360"/>
            <a:ext cx="11088720" cy="45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chemeClr val="accent6"/>
                </a:solidFill>
                <a:latin typeface="Calibri"/>
              </a:rPr>
              <a:t>Раздел 4. Сведения о счетах в банках и иных кредитных организациях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9" name="Прямоугольник 6"/>
          <p:cNvSpPr/>
          <p:nvPr/>
        </p:nvSpPr>
        <p:spPr>
          <a:xfrm>
            <a:off x="3574440" y="3566880"/>
            <a:ext cx="8210880" cy="896400"/>
          </a:xfrm>
          <a:prstGeom prst="rect">
            <a:avLst/>
          </a:prstGeom>
          <a:noFill/>
          <a:ln w="28575">
            <a:solidFill>
              <a:srgbClr val="70ad47">
                <a:lumMod val="40000"/>
                <a:lumOff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chemeClr val="accent1"/>
                </a:solidFill>
                <a:latin typeface="Calibri"/>
              </a:rPr>
              <a:t>Кредитная организация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chemeClr val="accent1"/>
                </a:solidFill>
                <a:latin typeface="Calibri"/>
              </a:rPr>
              <a:t>ФНС России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0" name="Прямоугольник 8"/>
          <p:cNvSpPr/>
          <p:nvPr/>
        </p:nvSpPr>
        <p:spPr>
          <a:xfrm>
            <a:off x="545400" y="2650680"/>
            <a:ext cx="11239920" cy="685080"/>
          </a:xfrm>
          <a:prstGeom prst="rect">
            <a:avLst/>
          </a:prstGeom>
          <a:noFill/>
          <a:ln w="28575">
            <a:solidFill>
              <a:srgbClr val="ffc000">
                <a:lumMod val="40000"/>
                <a:lumOff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chemeClr val="accent1"/>
                </a:solidFill>
                <a:latin typeface="Calibri"/>
              </a:rPr>
              <a:t>Отражаются счета, открытые по состоянию на отчетную дату в банках и иных кредитных организациях на основании гражданско-правового договора на имя лица, в отношении которого представляется справка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81" name="Рисунок 9" descr=""/>
          <p:cNvPicPr/>
          <p:nvPr/>
        </p:nvPicPr>
        <p:blipFill>
          <a:blip r:embed="rId1"/>
          <a:stretch/>
        </p:blipFill>
        <p:spPr>
          <a:xfrm>
            <a:off x="2157840" y="1348560"/>
            <a:ext cx="7743600" cy="1142640"/>
          </a:xfrm>
          <a:prstGeom prst="rect">
            <a:avLst/>
          </a:prstGeom>
          <a:ln w="0">
            <a:noFill/>
          </a:ln>
        </p:spPr>
      </p:pic>
      <p:sp>
        <p:nvSpPr>
          <p:cNvPr id="482" name="Прямоугольник 14"/>
          <p:cNvSpPr/>
          <p:nvPr/>
        </p:nvSpPr>
        <p:spPr>
          <a:xfrm>
            <a:off x="545400" y="5509440"/>
            <a:ext cx="11239920" cy="992520"/>
          </a:xfrm>
          <a:prstGeom prst="rect">
            <a:avLst/>
          </a:prstGeom>
          <a:noFill/>
          <a:ln w="28575">
            <a:solidFill>
              <a:srgbClr val="70ad47">
                <a:lumMod val="40000"/>
                <a:lumOff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chemeClr val="accent1"/>
                </a:solidFill>
                <a:latin typeface="Calibri"/>
              </a:rPr>
              <a:t>Банком России издано </a:t>
            </a:r>
            <a:r>
              <a:rPr b="1" lang="ru-RU" sz="1800" spc="-1" strike="noStrike">
                <a:solidFill>
                  <a:schemeClr val="accent1"/>
                </a:solidFill>
                <a:latin typeface="Calibri"/>
              </a:rPr>
              <a:t>Указание от 27 мая 2021 г. № 5798-У</a:t>
            </a:r>
            <a:r>
              <a:rPr b="0" lang="ru-RU" sz="1800" spc="-1" strike="noStrike">
                <a:solidFill>
                  <a:schemeClr val="accent1"/>
                </a:solidFill>
                <a:latin typeface="Calibri"/>
              </a:rPr>
              <a:t>, которым, в частности, утверждена единая форма предоставления сведений о наличии счетов и иной информации, необходимой для представления гражданами сведений о доходах, расходах, об имуществе и обязательствах имущественного характера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3" name="PlaceHolder 1"/>
          <p:cNvSpPr>
            <a:spLocks noGrp="1"/>
          </p:cNvSpPr>
          <p:nvPr>
            <p:ph type="sldNum" idx="35"/>
          </p:nvPr>
        </p:nvSpPr>
        <p:spPr>
          <a:xfrm>
            <a:off x="10639080" y="-43200"/>
            <a:ext cx="1146240" cy="4060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1" lang="ru-RU" sz="2800" spc="-1" strike="noStrike">
                <a:solidFill>
                  <a:schemeClr val="accent6">
                    <a:lumMod val="60000"/>
                    <a:lumOff val="40000"/>
                  </a:schemeClr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19C99000-4B68-4A71-A8BD-DE783556663A}" type="slidenum">
              <a:rPr b="1" lang="ru-RU" sz="2800" spc="-1" strike="noStrike">
                <a:solidFill>
                  <a:schemeClr val="accent6">
                    <a:lumMod val="60000"/>
                    <a:lumOff val="40000"/>
                  </a:schemeClr>
                </a:solidFill>
                <a:latin typeface="Calibri"/>
              </a:rPr>
              <a:t>&lt;номер&gt;</a:t>
            </a:fld>
            <a:endParaRPr b="0" lang="ru-RU" sz="2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84" name="Прямоугольник 2"/>
          <p:cNvSpPr/>
          <p:nvPr/>
        </p:nvSpPr>
        <p:spPr>
          <a:xfrm>
            <a:off x="3575880" y="4698720"/>
            <a:ext cx="8209080" cy="575640"/>
          </a:xfrm>
          <a:prstGeom prst="rect">
            <a:avLst/>
          </a:prstGeom>
          <a:noFill/>
          <a:ln>
            <a:solidFill>
              <a:srgbClr val="70ad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chemeClr val="accent1"/>
                </a:solidFill>
                <a:latin typeface="Calibri"/>
              </a:rPr>
              <a:t>Счет закрывается в установленном порядке или по соглашению сторон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85" name="Объект 11" descr=""/>
          <p:cNvPicPr/>
          <p:nvPr/>
        </p:nvPicPr>
        <p:blipFill>
          <a:blip r:embed="rId2"/>
          <a:stretch/>
        </p:blipFill>
        <p:spPr>
          <a:xfrm>
            <a:off x="165600" y="0"/>
            <a:ext cx="571680" cy="691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6" name="Группа 36"/>
          <p:cNvGrpSpPr/>
          <p:nvPr/>
        </p:nvGrpSpPr>
        <p:grpSpPr>
          <a:xfrm>
            <a:off x="0" y="0"/>
            <a:ext cx="12191760" cy="671400"/>
            <a:chOff x="0" y="0"/>
            <a:chExt cx="12191760" cy="671400"/>
          </a:xfrm>
        </p:grpSpPr>
        <p:sp>
          <p:nvSpPr>
            <p:cNvPr id="487" name="Прямоугольник 5"/>
            <p:cNvSpPr/>
            <p:nvPr/>
          </p:nvSpPr>
          <p:spPr>
            <a:xfrm>
              <a:off x="0" y="0"/>
              <a:ext cx="12191760" cy="35964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ru-RU" sz="1800" spc="-1" strike="noStrike">
                <a:solidFill>
                  <a:schemeClr val="dk1"/>
                </a:solidFill>
                <a:latin typeface="Calibri"/>
              </a:endParaRPr>
            </a:p>
          </p:txBody>
        </p:sp>
        <p:sp>
          <p:nvSpPr>
            <p:cNvPr id="488" name="Прямоугольник 20"/>
            <p:cNvSpPr/>
            <p:nvPr/>
          </p:nvSpPr>
          <p:spPr>
            <a:xfrm>
              <a:off x="0" y="355680"/>
              <a:ext cx="12191760" cy="1076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ru-RU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489" name="Прямоугольник 21"/>
            <p:cNvSpPr/>
            <p:nvPr/>
          </p:nvSpPr>
          <p:spPr>
            <a:xfrm>
              <a:off x="5765760" y="457200"/>
              <a:ext cx="6426000" cy="1076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ru-RU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490" name="Прямоугольник 22"/>
            <p:cNvSpPr/>
            <p:nvPr/>
          </p:nvSpPr>
          <p:spPr>
            <a:xfrm>
              <a:off x="6792120" y="563760"/>
              <a:ext cx="5399640" cy="10764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ru-RU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</p:grpSp>
      <p:pic>
        <p:nvPicPr>
          <p:cNvPr id="491" name="Объект 11" descr=""/>
          <p:cNvPicPr/>
          <p:nvPr/>
        </p:nvPicPr>
        <p:blipFill>
          <a:blip r:embed="rId1"/>
          <a:stretch/>
        </p:blipFill>
        <p:spPr>
          <a:xfrm>
            <a:off x="165600" y="0"/>
            <a:ext cx="571680" cy="691560"/>
          </a:xfrm>
          <a:prstGeom prst="rect">
            <a:avLst/>
          </a:prstGeom>
          <a:ln w="0">
            <a:noFill/>
          </a:ln>
        </p:spPr>
      </p:pic>
      <p:sp>
        <p:nvSpPr>
          <p:cNvPr id="492" name="TextBox 42"/>
          <p:cNvSpPr/>
          <p:nvPr/>
        </p:nvSpPr>
        <p:spPr>
          <a:xfrm>
            <a:off x="551520" y="819360"/>
            <a:ext cx="11088720" cy="45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chemeClr val="accent6"/>
                </a:solidFill>
                <a:latin typeface="Calibri"/>
              </a:rPr>
              <a:t>Раздел 4. Сведения о счетах в банках и иных кредитных организациях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3" name="Прямоугольник 14"/>
          <p:cNvSpPr/>
          <p:nvPr/>
        </p:nvSpPr>
        <p:spPr>
          <a:xfrm>
            <a:off x="545400" y="1783440"/>
            <a:ext cx="11239920" cy="647640"/>
          </a:xfrm>
          <a:prstGeom prst="rect">
            <a:avLst/>
          </a:prstGeom>
          <a:noFill/>
          <a:ln w="28575">
            <a:solidFill>
              <a:srgbClr val="70ad47">
                <a:lumMod val="40000"/>
                <a:lumOff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chemeClr val="accent5">
                    <a:lumMod val="75000"/>
                  </a:schemeClr>
                </a:solidFill>
                <a:latin typeface="Calibri"/>
              </a:rPr>
              <a:t>Положение о том, что рекомендуем руководствоваться Указанием Банка России № 5798-У, является рекомендацией и не требует обязательного обращения декларанта за получением соответствующих сведений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4" name="Прямоугольник 16"/>
          <p:cNvSpPr/>
          <p:nvPr/>
        </p:nvSpPr>
        <p:spPr>
          <a:xfrm>
            <a:off x="545400" y="2561400"/>
            <a:ext cx="11239920" cy="359640"/>
          </a:xfrm>
          <a:prstGeom prst="rect">
            <a:avLst/>
          </a:prstGeom>
          <a:noFill/>
          <a:ln w="28575">
            <a:solidFill>
              <a:srgbClr val="70ad47">
                <a:lumMod val="40000"/>
                <a:lumOff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chemeClr val="accent5">
                    <a:lumMod val="75000"/>
                  </a:schemeClr>
                </a:solidFill>
                <a:latin typeface="Calibri"/>
              </a:rPr>
              <a:t>Формой справки не предусмотрено предоставление в обязательном порядке договора об открытии счета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5" name="Прямоугольник 24"/>
          <p:cNvSpPr/>
          <p:nvPr/>
        </p:nvSpPr>
        <p:spPr>
          <a:xfrm>
            <a:off x="545400" y="3051360"/>
            <a:ext cx="11239920" cy="992520"/>
          </a:xfrm>
          <a:prstGeom prst="rect">
            <a:avLst/>
          </a:prstGeom>
          <a:noFill/>
          <a:ln w="28575">
            <a:solidFill>
              <a:srgbClr val="70ad47">
                <a:lumMod val="40000"/>
                <a:lumOff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chemeClr val="accent5">
                    <a:lumMod val="75000"/>
                  </a:schemeClr>
                </a:solidFill>
                <a:latin typeface="Calibri"/>
              </a:rPr>
              <a:t>В выдаваемых в рамках Указания Банка России № 5798-У сведениях могут отсутствовать некоторые позиции, если кредитная организация о них не знает, например, об уставном капитале. В этой связи служащему (работнику) необходимо обратиться в иную организацию (государственный орган)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6" name="Прямоугольник 19"/>
          <p:cNvSpPr/>
          <p:nvPr/>
        </p:nvSpPr>
        <p:spPr>
          <a:xfrm>
            <a:off x="545400" y="4174560"/>
            <a:ext cx="11239920" cy="359640"/>
          </a:xfrm>
          <a:prstGeom prst="rect">
            <a:avLst/>
          </a:prstGeom>
          <a:noFill/>
          <a:ln w="28575">
            <a:solidFill>
              <a:srgbClr val="70ad47">
                <a:lumMod val="40000"/>
                <a:lumOff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chemeClr val="accent5">
                    <a:lumMod val="75000"/>
                  </a:schemeClr>
                </a:solidFill>
                <a:latin typeface="Calibri"/>
              </a:rPr>
              <a:t>В случае наличия жалоб / проблем целесообразно письменно обращаться в Банк России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7" name="Прямоугольник 4"/>
          <p:cNvSpPr/>
          <p:nvPr/>
        </p:nvSpPr>
        <p:spPr>
          <a:xfrm>
            <a:off x="545400" y="4664520"/>
            <a:ext cx="11239920" cy="647640"/>
          </a:xfrm>
          <a:prstGeom prst="rect">
            <a:avLst/>
          </a:prstGeom>
          <a:noFill/>
          <a:ln w="28575">
            <a:solidFill>
              <a:srgbClr val="70ad47">
                <a:lumMod val="40000"/>
                <a:lumOff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chemeClr val="accent5">
                    <a:lumMod val="75000"/>
                  </a:schemeClr>
                </a:solidFill>
                <a:latin typeface="Calibri"/>
              </a:rPr>
              <a:t>Если при получении информации от кредитной организации выявились "новые" счета, то служащий (работник) может приложить пояснения к справке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8" name="PlaceHolder 1"/>
          <p:cNvSpPr>
            <a:spLocks noGrp="1"/>
          </p:cNvSpPr>
          <p:nvPr>
            <p:ph type="sldNum" idx="36"/>
          </p:nvPr>
        </p:nvSpPr>
        <p:spPr>
          <a:xfrm>
            <a:off x="10639080" y="-43200"/>
            <a:ext cx="1146240" cy="4060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1" lang="ru-RU" sz="2800" spc="-1" strike="noStrike">
                <a:solidFill>
                  <a:schemeClr val="accent6">
                    <a:lumMod val="60000"/>
                    <a:lumOff val="40000"/>
                  </a:schemeClr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0E2C161E-DB9E-473D-B991-38D7F58AF94F}" type="slidenum">
              <a:rPr b="1" lang="ru-RU" sz="2800" spc="-1" strike="noStrike">
                <a:solidFill>
                  <a:schemeClr val="accent6">
                    <a:lumMod val="60000"/>
                    <a:lumOff val="40000"/>
                  </a:schemeClr>
                </a:solidFill>
                <a:latin typeface="Calibri"/>
              </a:rPr>
              <a:t>&lt;номер&gt;</a:t>
            </a:fld>
            <a:endParaRPr b="0" lang="ru-RU" sz="28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9" name="Группа 36"/>
          <p:cNvGrpSpPr/>
          <p:nvPr/>
        </p:nvGrpSpPr>
        <p:grpSpPr>
          <a:xfrm>
            <a:off x="0" y="0"/>
            <a:ext cx="12191760" cy="671400"/>
            <a:chOff x="0" y="0"/>
            <a:chExt cx="12191760" cy="671400"/>
          </a:xfrm>
        </p:grpSpPr>
        <p:sp>
          <p:nvSpPr>
            <p:cNvPr id="500" name="Прямоугольник 5"/>
            <p:cNvSpPr/>
            <p:nvPr/>
          </p:nvSpPr>
          <p:spPr>
            <a:xfrm>
              <a:off x="0" y="0"/>
              <a:ext cx="12191760" cy="35964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ru-RU" sz="1800" spc="-1" strike="noStrike">
                <a:solidFill>
                  <a:schemeClr val="dk1"/>
                </a:solidFill>
                <a:latin typeface="Calibri"/>
              </a:endParaRPr>
            </a:p>
          </p:txBody>
        </p:sp>
        <p:sp>
          <p:nvSpPr>
            <p:cNvPr id="501" name="Прямоугольник 20"/>
            <p:cNvSpPr/>
            <p:nvPr/>
          </p:nvSpPr>
          <p:spPr>
            <a:xfrm>
              <a:off x="0" y="355680"/>
              <a:ext cx="12191760" cy="1076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ru-RU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502" name="Прямоугольник 21"/>
            <p:cNvSpPr/>
            <p:nvPr/>
          </p:nvSpPr>
          <p:spPr>
            <a:xfrm>
              <a:off x="5765760" y="457200"/>
              <a:ext cx="6426000" cy="1076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ru-RU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503" name="Прямоугольник 22"/>
            <p:cNvSpPr/>
            <p:nvPr/>
          </p:nvSpPr>
          <p:spPr>
            <a:xfrm>
              <a:off x="6792120" y="563760"/>
              <a:ext cx="5399640" cy="10764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ru-RU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</p:grpSp>
      <p:pic>
        <p:nvPicPr>
          <p:cNvPr id="504" name="Объект 11" descr=""/>
          <p:cNvPicPr/>
          <p:nvPr/>
        </p:nvPicPr>
        <p:blipFill>
          <a:blip r:embed="rId1"/>
          <a:stretch/>
        </p:blipFill>
        <p:spPr>
          <a:xfrm>
            <a:off x="165600" y="0"/>
            <a:ext cx="571680" cy="691560"/>
          </a:xfrm>
          <a:prstGeom prst="rect">
            <a:avLst/>
          </a:prstGeom>
          <a:ln w="0">
            <a:noFill/>
          </a:ln>
        </p:spPr>
      </p:pic>
      <p:sp>
        <p:nvSpPr>
          <p:cNvPr id="505" name="TextBox 42"/>
          <p:cNvSpPr/>
          <p:nvPr/>
        </p:nvSpPr>
        <p:spPr>
          <a:xfrm>
            <a:off x="551520" y="819360"/>
            <a:ext cx="11088720" cy="45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chemeClr val="accent6"/>
                </a:solidFill>
                <a:latin typeface="Calibri"/>
              </a:rPr>
              <a:t>Раздел 4. Сведения о счетах в банках и иных кредитных организациях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6" name="PlaceHolder 1"/>
          <p:cNvSpPr>
            <a:spLocks noGrp="1"/>
          </p:cNvSpPr>
          <p:nvPr>
            <p:ph type="sldNum" idx="37"/>
          </p:nvPr>
        </p:nvSpPr>
        <p:spPr>
          <a:xfrm>
            <a:off x="10639080" y="-43200"/>
            <a:ext cx="1146240" cy="4060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1" lang="ru-RU" sz="2800" spc="-1" strike="noStrike">
                <a:solidFill>
                  <a:schemeClr val="accent6">
                    <a:lumMod val="60000"/>
                    <a:lumOff val="40000"/>
                  </a:schemeClr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F92B1529-7A73-4EE8-8E08-9AF430990A99}" type="slidenum">
              <a:rPr b="1" lang="ru-RU" sz="2800" spc="-1" strike="noStrike">
                <a:solidFill>
                  <a:schemeClr val="accent6">
                    <a:lumMod val="60000"/>
                    <a:lumOff val="40000"/>
                  </a:schemeClr>
                </a:solidFill>
                <a:latin typeface="Calibri"/>
              </a:rPr>
              <a:t>&lt;номер&gt;</a:t>
            </a:fld>
            <a:endParaRPr b="0" lang="ru-RU" sz="2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07" name="Прямоугольник 7"/>
          <p:cNvSpPr/>
          <p:nvPr/>
        </p:nvSpPr>
        <p:spPr>
          <a:xfrm>
            <a:off x="545400" y="1782360"/>
            <a:ext cx="11239920" cy="359640"/>
          </a:xfrm>
          <a:prstGeom prst="rect">
            <a:avLst/>
          </a:prstGeom>
          <a:noFill/>
          <a:ln w="28575">
            <a:solidFill>
              <a:srgbClr val="70ad47">
                <a:lumMod val="40000"/>
                <a:lumOff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chemeClr val="accent1"/>
                </a:solidFill>
                <a:latin typeface="Calibri"/>
              </a:rPr>
              <a:t>ИИС и брокерский счет в данном разделе не указываются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8" name="Прямоугольник 9"/>
          <p:cNvSpPr/>
          <p:nvPr/>
        </p:nvSpPr>
        <p:spPr>
          <a:xfrm>
            <a:off x="545400" y="2246400"/>
            <a:ext cx="11239920" cy="575640"/>
          </a:xfrm>
          <a:prstGeom prst="rect">
            <a:avLst/>
          </a:prstGeom>
          <a:noFill/>
          <a:ln w="28575">
            <a:solidFill>
              <a:srgbClr val="70ad47">
                <a:lumMod val="40000"/>
                <a:lumOff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chemeClr val="accent1"/>
                </a:solidFill>
                <a:latin typeface="Calibri"/>
              </a:rPr>
              <a:t>OZON-</a:t>
            </a:r>
            <a:r>
              <a:rPr b="0" lang="ru-RU" sz="1800" spc="-1" strike="noStrike">
                <a:solidFill>
                  <a:schemeClr val="accent1"/>
                </a:solidFill>
                <a:latin typeface="Calibri"/>
              </a:rPr>
              <a:t>карта может как предусматривать, так и не предусматривать банковский счет, необходимо устанавливать (ООО "Еком Банк")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9" name="Прямоугольник 2"/>
          <p:cNvSpPr/>
          <p:nvPr/>
        </p:nvSpPr>
        <p:spPr>
          <a:xfrm>
            <a:off x="545400" y="3606480"/>
            <a:ext cx="11239920" cy="575640"/>
          </a:xfrm>
          <a:prstGeom prst="rect">
            <a:avLst/>
          </a:prstGeom>
          <a:noFill/>
          <a:ln w="28575">
            <a:solidFill>
              <a:srgbClr val="70ad47">
                <a:lumMod val="40000"/>
                <a:lumOff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chemeClr val="accent1"/>
                </a:solidFill>
                <a:latin typeface="Calibri"/>
              </a:rPr>
              <a:t>Заполнение графы "Сумма поступивших на счет денежных средств (руб.)" не является основанием для инициирования антикоррупционной проверки \ контроля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0" name="Прямоугольник 3"/>
          <p:cNvSpPr/>
          <p:nvPr/>
        </p:nvSpPr>
        <p:spPr>
          <a:xfrm>
            <a:off x="545400" y="4286160"/>
            <a:ext cx="11239920" cy="575640"/>
          </a:xfrm>
          <a:prstGeom prst="rect">
            <a:avLst/>
          </a:prstGeom>
          <a:noFill/>
          <a:ln w="28575">
            <a:solidFill>
              <a:srgbClr val="70ad47">
                <a:lumMod val="40000"/>
                <a:lumOff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chemeClr val="accent1"/>
                </a:solidFill>
                <a:latin typeface="Calibri"/>
              </a:rPr>
              <a:t>Необходимо разграничивать регулирование для целей раздела 4 справки и для целей статьи 8.2 Федерального закона "О противодействии коррупции" (планируются иные инструктивные материалы)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1" name="Прямоугольник 6"/>
          <p:cNvSpPr/>
          <p:nvPr/>
        </p:nvSpPr>
        <p:spPr>
          <a:xfrm>
            <a:off x="545400" y="2926440"/>
            <a:ext cx="11239920" cy="575640"/>
          </a:xfrm>
          <a:prstGeom prst="rect">
            <a:avLst/>
          </a:prstGeom>
          <a:noFill/>
          <a:ln w="28575">
            <a:solidFill>
              <a:srgbClr val="70ad47">
                <a:lumMod val="40000"/>
                <a:lumOff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chemeClr val="accent1"/>
                </a:solidFill>
                <a:latin typeface="Calibri"/>
              </a:rPr>
              <a:t>Заполнение графы "Сумма поступивших на счет денежных средств (руб.)" при отсутствии оснований </a:t>
            </a:r>
            <a:br>
              <a:rPr sz="1800"/>
            </a:br>
            <a:r>
              <a:rPr b="1" lang="ru-RU" sz="1800" spc="-1" strike="noStrike">
                <a:solidFill>
                  <a:schemeClr val="accent1"/>
                </a:solidFill>
                <a:latin typeface="Calibri"/>
              </a:rPr>
              <a:t>не является нарушением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2" name="Прямоугольник 8"/>
          <p:cNvSpPr/>
          <p:nvPr/>
        </p:nvSpPr>
        <p:spPr>
          <a:xfrm>
            <a:off x="545400" y="4966200"/>
            <a:ext cx="11239920" cy="359640"/>
          </a:xfrm>
          <a:prstGeom prst="rect">
            <a:avLst/>
          </a:prstGeom>
          <a:noFill/>
          <a:ln w="28575">
            <a:solidFill>
              <a:srgbClr val="70ad47">
                <a:lumMod val="40000"/>
                <a:lumOff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chemeClr val="accent1"/>
                </a:solidFill>
                <a:latin typeface="Calibri"/>
              </a:rPr>
              <a:t>Инициатива корректировки Указания Банка России № 5798-У обсуждается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Группа 29"/>
          <p:cNvGrpSpPr/>
          <p:nvPr/>
        </p:nvGrpSpPr>
        <p:grpSpPr>
          <a:xfrm>
            <a:off x="0" y="0"/>
            <a:ext cx="12191760" cy="671400"/>
            <a:chOff x="0" y="0"/>
            <a:chExt cx="12191760" cy="671400"/>
          </a:xfrm>
        </p:grpSpPr>
        <p:sp>
          <p:nvSpPr>
            <p:cNvPr id="107" name="Прямоугольник 30"/>
            <p:cNvSpPr/>
            <p:nvPr/>
          </p:nvSpPr>
          <p:spPr>
            <a:xfrm>
              <a:off x="0" y="0"/>
              <a:ext cx="12191760" cy="35964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ru-RU" sz="1800" spc="-1" strike="noStrike">
                <a:solidFill>
                  <a:schemeClr val="dk1"/>
                </a:solidFill>
                <a:latin typeface="Calibri"/>
              </a:endParaRPr>
            </a:p>
          </p:txBody>
        </p:sp>
        <p:sp>
          <p:nvSpPr>
            <p:cNvPr id="108" name="Прямоугольник 31"/>
            <p:cNvSpPr/>
            <p:nvPr/>
          </p:nvSpPr>
          <p:spPr>
            <a:xfrm>
              <a:off x="0" y="355680"/>
              <a:ext cx="12191760" cy="1076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ru-RU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109" name="Прямоугольник 32"/>
            <p:cNvSpPr/>
            <p:nvPr/>
          </p:nvSpPr>
          <p:spPr>
            <a:xfrm>
              <a:off x="5765760" y="457200"/>
              <a:ext cx="6426000" cy="1076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ru-RU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110" name="Прямоугольник 33"/>
            <p:cNvSpPr/>
            <p:nvPr/>
          </p:nvSpPr>
          <p:spPr>
            <a:xfrm>
              <a:off x="6792120" y="563760"/>
              <a:ext cx="5399640" cy="10764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ru-RU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</p:grpSp>
      <p:pic>
        <p:nvPicPr>
          <p:cNvPr id="111" name="Рисунок 3" descr=""/>
          <p:cNvPicPr/>
          <p:nvPr/>
        </p:nvPicPr>
        <p:blipFill>
          <a:blip r:embed="rId1"/>
          <a:srcRect l="0" t="0" r="0" b="20321"/>
          <a:stretch/>
        </p:blipFill>
        <p:spPr>
          <a:xfrm>
            <a:off x="8253360" y="1808280"/>
            <a:ext cx="3254040" cy="3240720"/>
          </a:xfrm>
          <a:prstGeom prst="rect">
            <a:avLst/>
          </a:prstGeom>
          <a:ln w="0">
            <a:noFill/>
          </a:ln>
        </p:spPr>
      </p:pic>
      <p:sp>
        <p:nvSpPr>
          <p:cNvPr id="112" name="Прямоугольник 18"/>
          <p:cNvSpPr/>
          <p:nvPr/>
        </p:nvSpPr>
        <p:spPr>
          <a:xfrm>
            <a:off x="337320" y="5424480"/>
            <a:ext cx="11088720" cy="12765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chemeClr val="accent1"/>
                </a:solidFill>
                <a:latin typeface="Calibri"/>
              </a:rPr>
              <a:t>Политика в сфере противодействия коррупции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13" name="Прямая соединительная линия 27"/>
          <p:cNvCxnSpPr/>
          <p:nvPr/>
        </p:nvCxnSpPr>
        <p:spPr>
          <a:xfrm>
            <a:off x="337320" y="5504760"/>
            <a:ext cx="7650360" cy="360"/>
          </a:xfrm>
          <a:prstGeom prst="straightConnector1">
            <a:avLst/>
          </a:prstGeom>
          <a:ln w="12700">
            <a:solidFill>
              <a:srgbClr val="4472c4"/>
            </a:solidFill>
            <a:prstDash val="dash"/>
          </a:ln>
        </p:spPr>
      </p:cxnSp>
      <p:sp>
        <p:nvSpPr>
          <p:cNvPr id="114" name="TextBox 4"/>
          <p:cNvSpPr/>
          <p:nvPr/>
        </p:nvSpPr>
        <p:spPr>
          <a:xfrm>
            <a:off x="551520" y="766800"/>
            <a:ext cx="11088720" cy="94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chemeClr val="accent6"/>
                </a:solidFill>
                <a:latin typeface="Calibri"/>
              </a:rPr>
              <a:t>Методические материалы 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chemeClr val="accent6"/>
                </a:solidFill>
                <a:latin typeface="Calibri"/>
              </a:rPr>
              <a:t>Минтруда России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5" name="Picture 2" descr=""/>
          <p:cNvPicPr/>
          <p:nvPr/>
        </p:nvPicPr>
        <p:blipFill>
          <a:blip r:embed="rId2"/>
          <a:stretch/>
        </p:blipFill>
        <p:spPr>
          <a:xfrm>
            <a:off x="6095880" y="5549040"/>
            <a:ext cx="1027440" cy="102744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116" name="Таблица 8"/>
          <p:cNvGraphicFramePr/>
          <p:nvPr/>
        </p:nvGraphicFramePr>
        <p:xfrm>
          <a:off x="337320" y="2188800"/>
          <a:ext cx="7589520" cy="2696400"/>
        </p:xfrm>
        <a:graphic>
          <a:graphicData uri="http://schemas.openxmlformats.org/drawingml/2006/table">
            <a:tbl>
              <a:tblPr/>
              <a:tblGrid>
                <a:gridCol w="966600"/>
                <a:gridCol w="6622920"/>
              </a:tblGrid>
              <a:tr h="972000">
                <a:tc>
                  <a:txBody>
                    <a:bodyPr lIns="38880" rIns="38880" tIns="19440" bIns="194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5400" spc="-1" strike="noStrike">
                          <a:solidFill>
                            <a:schemeClr val="accent4"/>
                          </a:solidFill>
                          <a:latin typeface="Segoe UI Black"/>
                          <a:ea typeface="Segoe UI Black"/>
                        </a:rPr>
                        <a:t>1.</a:t>
                      </a:r>
                      <a:endParaRPr b="0" lang="ru-RU" sz="5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38880" marR="3888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solidFill>
                        <a:srgbClr val="21386f"/>
                      </a:solidFill>
                      <a:prstDash val="dash"/>
                    </a:lnB>
                    <a:noFill/>
                  </a:tcPr>
                </a:tc>
                <a:tc>
                  <a:txBody>
                    <a:bodyPr lIns="38880" rIns="38880" tIns="19440" bIns="1944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chemeClr val="accent1"/>
                          </a:solidFill>
                          <a:latin typeface="Calibri"/>
                        </a:rPr>
                        <a:t>Согласованы с заинтересованными федеральными государственными органами</a:t>
                      </a:r>
                      <a:endParaRPr b="0" lang="ru-RU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38880" marR="3888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solidFill>
                        <a:srgbClr val="21386f"/>
                      </a:solidFill>
                      <a:prstDash val="dash"/>
                    </a:lnB>
                    <a:noFill/>
                  </a:tcPr>
                </a:tc>
              </a:tr>
              <a:tr h="720000">
                <a:tc>
                  <a:txBody>
                    <a:bodyPr lIns="38880" rIns="38880" tIns="19440" bIns="194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5400" spc="-1" strike="noStrike">
                          <a:solidFill>
                            <a:schemeClr val="accent4"/>
                          </a:solidFill>
                          <a:latin typeface="Segoe UI Black"/>
                          <a:ea typeface="Segoe UI Black"/>
                        </a:rPr>
                        <a:t>2.</a:t>
                      </a:r>
                      <a:endParaRPr b="0" lang="ru-RU" sz="5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38880" marR="3888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solidFill>
                        <a:srgbClr val="21386f"/>
                      </a:solidFill>
                      <a:prstDash val="dash"/>
                    </a:lnT>
                    <a:lnB w="12240">
                      <a:solidFill>
                        <a:srgbClr val="21386f"/>
                      </a:solidFill>
                      <a:prstDash val="dash"/>
                    </a:lnB>
                    <a:noFill/>
                  </a:tcPr>
                </a:tc>
                <a:tc>
                  <a:txBody>
                    <a:bodyPr lIns="38880" rIns="38880" tIns="19440" bIns="1944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chemeClr val="accent1"/>
                          </a:solidFill>
                          <a:latin typeface="Calibri"/>
                          <a:ea typeface="Calibri"/>
                        </a:rPr>
                        <a:t>Размещены в открытом доступе</a:t>
                      </a:r>
                      <a:endParaRPr b="0" lang="ru-RU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38880" marR="3888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solidFill>
                        <a:srgbClr val="21386f"/>
                      </a:solidFill>
                      <a:prstDash val="dash"/>
                    </a:lnT>
                    <a:lnB w="12240">
                      <a:solidFill>
                        <a:srgbClr val="21386f"/>
                      </a:solidFill>
                      <a:prstDash val="dash"/>
                    </a:lnB>
                    <a:noFill/>
                  </a:tcPr>
                </a:tc>
              </a:tr>
              <a:tr h="720000">
                <a:tc>
                  <a:txBody>
                    <a:bodyPr lIns="38880" rIns="38880" tIns="19440" bIns="194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5400" spc="-1" strike="noStrike">
                          <a:solidFill>
                            <a:schemeClr val="accent4"/>
                          </a:solidFill>
                          <a:latin typeface="Segoe UI Black"/>
                          <a:ea typeface="Segoe UI Black"/>
                        </a:rPr>
                        <a:t>3.</a:t>
                      </a:r>
                      <a:endParaRPr b="0" lang="ru-RU" sz="5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38880" marR="3888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solidFill>
                        <a:srgbClr val="21386f"/>
                      </a:solidFill>
                      <a:prstDash val="dash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38880" rIns="38880" tIns="19440" bIns="1944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chemeClr val="accent1"/>
                          </a:solidFill>
                          <a:latin typeface="Calibri"/>
                        </a:rPr>
                        <a:t>Корректируются при необходимости</a:t>
                      </a:r>
                      <a:endParaRPr b="0" lang="ru-RU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38880" marR="3888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solidFill>
                        <a:srgbClr val="21386f"/>
                      </a:solidFill>
                      <a:prstDash val="dash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17" name="Объект 11" descr=""/>
          <p:cNvPicPr/>
          <p:nvPr/>
        </p:nvPicPr>
        <p:blipFill>
          <a:blip r:embed="rId3"/>
          <a:stretch/>
        </p:blipFill>
        <p:spPr>
          <a:xfrm>
            <a:off x="165600" y="0"/>
            <a:ext cx="571680" cy="691560"/>
          </a:xfrm>
          <a:prstGeom prst="rect">
            <a:avLst/>
          </a:prstGeom>
          <a:ln w="0">
            <a:noFill/>
          </a:ln>
        </p:spPr>
      </p:pic>
      <p:sp>
        <p:nvSpPr>
          <p:cNvPr id="118" name="PlaceHolder 1"/>
          <p:cNvSpPr>
            <a:spLocks noGrp="1"/>
          </p:cNvSpPr>
          <p:nvPr>
            <p:ph type="sldNum" idx="11"/>
          </p:nvPr>
        </p:nvSpPr>
        <p:spPr>
          <a:xfrm>
            <a:off x="10639080" y="-43200"/>
            <a:ext cx="1146240" cy="4060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1" lang="ru-RU" sz="2800" spc="-1" strike="noStrike">
                <a:solidFill>
                  <a:schemeClr val="accent6">
                    <a:lumMod val="60000"/>
                    <a:lumOff val="40000"/>
                  </a:schemeClr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6710C2D5-FA51-48BA-9C40-D66D08A302D8}" type="slidenum">
              <a:rPr b="1" lang="ru-RU" sz="2800" spc="-1" strike="noStrike">
                <a:solidFill>
                  <a:schemeClr val="accent6">
                    <a:lumMod val="60000"/>
                    <a:lumOff val="40000"/>
                  </a:schemeClr>
                </a:solidFill>
                <a:latin typeface="Calibri"/>
              </a:rPr>
              <a:t>&lt;номер&gt;</a:t>
            </a:fld>
            <a:endParaRPr b="0" lang="ru-RU" sz="28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3" name="Группа 36"/>
          <p:cNvGrpSpPr/>
          <p:nvPr/>
        </p:nvGrpSpPr>
        <p:grpSpPr>
          <a:xfrm>
            <a:off x="0" y="0"/>
            <a:ext cx="12191760" cy="671400"/>
            <a:chOff x="0" y="0"/>
            <a:chExt cx="12191760" cy="671400"/>
          </a:xfrm>
        </p:grpSpPr>
        <p:sp>
          <p:nvSpPr>
            <p:cNvPr id="514" name="Прямоугольник 5"/>
            <p:cNvSpPr/>
            <p:nvPr/>
          </p:nvSpPr>
          <p:spPr>
            <a:xfrm>
              <a:off x="0" y="0"/>
              <a:ext cx="12191760" cy="35964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ru-RU" sz="1800" spc="-1" strike="noStrike">
                <a:solidFill>
                  <a:schemeClr val="dk1"/>
                </a:solidFill>
                <a:latin typeface="Calibri"/>
              </a:endParaRPr>
            </a:p>
          </p:txBody>
        </p:sp>
        <p:sp>
          <p:nvSpPr>
            <p:cNvPr id="515" name="Прямоугольник 20"/>
            <p:cNvSpPr/>
            <p:nvPr/>
          </p:nvSpPr>
          <p:spPr>
            <a:xfrm>
              <a:off x="0" y="355680"/>
              <a:ext cx="12191760" cy="1076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ru-RU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516" name="Прямоугольник 21"/>
            <p:cNvSpPr/>
            <p:nvPr/>
          </p:nvSpPr>
          <p:spPr>
            <a:xfrm>
              <a:off x="5765760" y="457200"/>
              <a:ext cx="6426000" cy="1076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ru-RU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517" name="Прямоугольник 22"/>
            <p:cNvSpPr/>
            <p:nvPr/>
          </p:nvSpPr>
          <p:spPr>
            <a:xfrm>
              <a:off x="6792120" y="563760"/>
              <a:ext cx="5399640" cy="10764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ru-RU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</p:grpSp>
      <p:pic>
        <p:nvPicPr>
          <p:cNvPr id="518" name="Объект 11" descr=""/>
          <p:cNvPicPr/>
          <p:nvPr/>
        </p:nvPicPr>
        <p:blipFill>
          <a:blip r:embed="rId1"/>
          <a:stretch/>
        </p:blipFill>
        <p:spPr>
          <a:xfrm>
            <a:off x="165600" y="0"/>
            <a:ext cx="571680" cy="691560"/>
          </a:xfrm>
          <a:prstGeom prst="rect">
            <a:avLst/>
          </a:prstGeom>
          <a:ln w="0">
            <a:noFill/>
          </a:ln>
        </p:spPr>
      </p:pic>
      <p:sp>
        <p:nvSpPr>
          <p:cNvPr id="519" name="TextBox 42"/>
          <p:cNvSpPr/>
          <p:nvPr/>
        </p:nvSpPr>
        <p:spPr>
          <a:xfrm>
            <a:off x="551520" y="819360"/>
            <a:ext cx="11088720" cy="45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chemeClr val="accent6"/>
                </a:solidFill>
                <a:latin typeface="Calibri"/>
              </a:rPr>
              <a:t>Раздел 4. Сведения о счетах в банках и иных кредитных организациях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0" name="PlaceHolder 1"/>
          <p:cNvSpPr>
            <a:spLocks noGrp="1"/>
          </p:cNvSpPr>
          <p:nvPr>
            <p:ph type="sldNum" idx="38"/>
          </p:nvPr>
        </p:nvSpPr>
        <p:spPr>
          <a:xfrm>
            <a:off x="10639080" y="-43200"/>
            <a:ext cx="1146240" cy="4060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1" lang="ru-RU" sz="2800" spc="-1" strike="noStrike">
                <a:solidFill>
                  <a:schemeClr val="accent6">
                    <a:lumMod val="60000"/>
                    <a:lumOff val="40000"/>
                  </a:schemeClr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1425F1AE-9F3C-455F-9F0C-7C2893B0DE5D}" type="slidenum">
              <a:rPr b="1" lang="ru-RU" sz="2800" spc="-1" strike="noStrike">
                <a:solidFill>
                  <a:schemeClr val="accent6">
                    <a:lumMod val="60000"/>
                    <a:lumOff val="40000"/>
                  </a:schemeClr>
                </a:solidFill>
                <a:latin typeface="Calibri"/>
              </a:rPr>
              <a:t>&lt;номер&gt;</a:t>
            </a:fld>
            <a:endParaRPr b="0" lang="ru-RU" sz="28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521" name="Рисунок 13" descr="Изображение выглядит как текст, снимок экрана, диаграмма, дизайн&#10;&#10;Автоматически созданное описание"/>
          <p:cNvPicPr/>
          <p:nvPr/>
        </p:nvPicPr>
        <p:blipFill>
          <a:blip r:embed="rId2"/>
          <a:stretch/>
        </p:blipFill>
        <p:spPr>
          <a:xfrm>
            <a:off x="2575080" y="1284840"/>
            <a:ext cx="6800760" cy="3599640"/>
          </a:xfrm>
          <a:prstGeom prst="rect">
            <a:avLst/>
          </a:prstGeom>
          <a:ln w="0">
            <a:noFill/>
          </a:ln>
        </p:spPr>
      </p:pic>
      <p:sp>
        <p:nvSpPr>
          <p:cNvPr id="522" name="Rectangle 2"/>
          <p:cNvSpPr/>
          <p:nvPr/>
        </p:nvSpPr>
        <p:spPr>
          <a:xfrm>
            <a:off x="165600" y="4574160"/>
            <a:ext cx="11619720" cy="222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ctr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-RU" sz="1400" spc="-1" strike="noStrike">
                <a:solidFill>
                  <a:schemeClr val="accent1"/>
                </a:solidFill>
                <a:latin typeface="Calibri (Основной текст)"/>
                <a:ea typeface="Calibri"/>
              </a:rPr>
              <a:t>По состоянию на отчетную дату и в течение отчетного периода у служащего (работника) открыто два счета, а у его супруги – три; у несовершеннолетних детей счета отсутствуют.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-RU" sz="1400" spc="-1" strike="noStrike">
                <a:solidFill>
                  <a:schemeClr val="accent1"/>
                </a:solidFill>
                <a:latin typeface="Calibri (Основной текст)"/>
                <a:ea typeface="Calibri"/>
              </a:rPr>
              <a:t>В течение отчетного периода на счета служащего (работника) поступило 300 тыс. руб., а на счета его супруги – 500 тыс. руб.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-RU" sz="1400" spc="-1" strike="noStrike">
                <a:solidFill>
                  <a:schemeClr val="accent1"/>
                </a:solidFill>
                <a:latin typeface="Calibri (Основной текст)"/>
                <a:ea typeface="Calibri"/>
              </a:rPr>
              <a:t>Совокупный доход составляет 6000 тыс. руб.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-RU" sz="1400" spc="-1" strike="noStrike">
                <a:solidFill>
                  <a:schemeClr val="accent1"/>
                </a:solidFill>
                <a:latin typeface="Calibri (Основной текст)"/>
                <a:ea typeface="Calibri"/>
              </a:rPr>
              <a:t>В данном примере: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4472c4"/>
              </a:buClr>
              <a:buFont typeface="OpenSymbol"/>
              <a:buAutoNum type="arabicParenR"/>
              <a:tabLst>
                <a:tab algn="l" pos="289080"/>
                <a:tab algn="l" pos="5962680"/>
              </a:tabLst>
            </a:pPr>
            <a:r>
              <a:rPr b="0" lang="ru-RU" sz="1400" spc="-1" strike="noStrike">
                <a:solidFill>
                  <a:schemeClr val="accent1"/>
                </a:solidFill>
                <a:latin typeface="Calibri (Основной текст)"/>
                <a:ea typeface="Calibri"/>
              </a:rPr>
              <a:t>графа "Сумма поступивших на счет денежных средств (руб.)" раздела 4 справки в отношении служащего (работника) не заполняется;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4472c4"/>
              </a:buClr>
              <a:buFont typeface="OpenSymbol"/>
              <a:buAutoNum type="arabicParenR"/>
              <a:tabLst>
                <a:tab algn="l" pos="289080"/>
                <a:tab algn="l" pos="5962680"/>
              </a:tabLst>
            </a:pPr>
            <a:r>
              <a:rPr b="0" lang="ru-RU" sz="1400" spc="-1" strike="noStrike">
                <a:solidFill>
                  <a:schemeClr val="accent1"/>
                </a:solidFill>
                <a:latin typeface="Calibri (Основной текст)"/>
                <a:ea typeface="Calibri"/>
              </a:rPr>
              <a:t>графа "Сумма поступивших на счет денежных средств (руб.)" раздела 4 справки в отношении его супруги также не заполняется. 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3" name="Рисунок 6" descr="Изображение выглядит как текст, снимок экрана, диаграмма, дизайн&#10;&#10;Автоматически созданное описание"/>
          <p:cNvPicPr/>
          <p:nvPr/>
        </p:nvPicPr>
        <p:blipFill>
          <a:blip r:embed="rId1"/>
          <a:srcRect l="0" t="0" r="0" b="21194"/>
          <a:stretch/>
        </p:blipFill>
        <p:spPr>
          <a:xfrm>
            <a:off x="1780920" y="1256040"/>
            <a:ext cx="8629560" cy="3599640"/>
          </a:xfrm>
          <a:prstGeom prst="rect">
            <a:avLst/>
          </a:prstGeom>
          <a:ln w="0">
            <a:noFill/>
          </a:ln>
        </p:spPr>
      </p:pic>
      <p:grpSp>
        <p:nvGrpSpPr>
          <p:cNvPr id="524" name="Группа 36"/>
          <p:cNvGrpSpPr/>
          <p:nvPr/>
        </p:nvGrpSpPr>
        <p:grpSpPr>
          <a:xfrm>
            <a:off x="0" y="0"/>
            <a:ext cx="12191760" cy="671400"/>
            <a:chOff x="0" y="0"/>
            <a:chExt cx="12191760" cy="671400"/>
          </a:xfrm>
        </p:grpSpPr>
        <p:sp>
          <p:nvSpPr>
            <p:cNvPr id="525" name="Прямоугольник 5"/>
            <p:cNvSpPr/>
            <p:nvPr/>
          </p:nvSpPr>
          <p:spPr>
            <a:xfrm>
              <a:off x="0" y="0"/>
              <a:ext cx="12191760" cy="35964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ru-RU" sz="1800" spc="-1" strike="noStrike">
                <a:solidFill>
                  <a:schemeClr val="dk1"/>
                </a:solidFill>
                <a:latin typeface="Calibri"/>
              </a:endParaRPr>
            </a:p>
          </p:txBody>
        </p:sp>
        <p:sp>
          <p:nvSpPr>
            <p:cNvPr id="526" name="Прямоугольник 20"/>
            <p:cNvSpPr/>
            <p:nvPr/>
          </p:nvSpPr>
          <p:spPr>
            <a:xfrm>
              <a:off x="0" y="355680"/>
              <a:ext cx="12191760" cy="1076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ru-RU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527" name="Прямоугольник 21"/>
            <p:cNvSpPr/>
            <p:nvPr/>
          </p:nvSpPr>
          <p:spPr>
            <a:xfrm>
              <a:off x="5765760" y="457200"/>
              <a:ext cx="6426000" cy="1076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ru-RU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528" name="Прямоугольник 22"/>
            <p:cNvSpPr/>
            <p:nvPr/>
          </p:nvSpPr>
          <p:spPr>
            <a:xfrm>
              <a:off x="6792120" y="563760"/>
              <a:ext cx="5399640" cy="10764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ru-RU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</p:grpSp>
      <p:pic>
        <p:nvPicPr>
          <p:cNvPr id="529" name="Объект 11" descr=""/>
          <p:cNvPicPr/>
          <p:nvPr/>
        </p:nvPicPr>
        <p:blipFill>
          <a:blip r:embed="rId2"/>
          <a:stretch/>
        </p:blipFill>
        <p:spPr>
          <a:xfrm>
            <a:off x="165600" y="0"/>
            <a:ext cx="571680" cy="691560"/>
          </a:xfrm>
          <a:prstGeom prst="rect">
            <a:avLst/>
          </a:prstGeom>
          <a:ln w="0">
            <a:noFill/>
          </a:ln>
        </p:spPr>
      </p:pic>
      <p:sp>
        <p:nvSpPr>
          <p:cNvPr id="530" name="TextBox 42"/>
          <p:cNvSpPr/>
          <p:nvPr/>
        </p:nvSpPr>
        <p:spPr>
          <a:xfrm>
            <a:off x="551520" y="819360"/>
            <a:ext cx="11088720" cy="45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chemeClr val="accent6"/>
                </a:solidFill>
                <a:latin typeface="Calibri"/>
              </a:rPr>
              <a:t>Раздел 4. Сведения о счетах в банках и иных кредитных организациях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1" name="PlaceHolder 1"/>
          <p:cNvSpPr>
            <a:spLocks noGrp="1"/>
          </p:cNvSpPr>
          <p:nvPr>
            <p:ph type="sldNum" idx="39"/>
          </p:nvPr>
        </p:nvSpPr>
        <p:spPr>
          <a:xfrm>
            <a:off x="10639080" y="-43200"/>
            <a:ext cx="1146240" cy="4060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1" lang="ru-RU" sz="2800" spc="-1" strike="noStrike">
                <a:solidFill>
                  <a:schemeClr val="accent6">
                    <a:lumMod val="60000"/>
                    <a:lumOff val="40000"/>
                  </a:schemeClr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5FF6ECDC-B578-4E5A-B993-2D53C7DA31EF}" type="slidenum">
              <a:rPr b="1" lang="ru-RU" sz="2800" spc="-1" strike="noStrike">
                <a:solidFill>
                  <a:schemeClr val="accent6">
                    <a:lumMod val="60000"/>
                    <a:lumOff val="40000"/>
                  </a:schemeClr>
                </a:solidFill>
                <a:latin typeface="Calibri"/>
              </a:rPr>
              <a:t>&lt;номер&gt;</a:t>
            </a:fld>
            <a:endParaRPr b="0" lang="ru-RU" sz="2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32" name="Rectangle 2"/>
          <p:cNvSpPr/>
          <p:nvPr/>
        </p:nvSpPr>
        <p:spPr>
          <a:xfrm>
            <a:off x="165600" y="4573800"/>
            <a:ext cx="11619720" cy="222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ctr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-RU" sz="1400" spc="-1" strike="noStrike">
                <a:solidFill>
                  <a:schemeClr val="accent1"/>
                </a:solidFill>
                <a:latin typeface="Calibri (Основной текст)"/>
                <a:ea typeface="Calibri"/>
              </a:rPr>
              <a:t>По состоянию на отчетную дату и в течение отчетного периода у служащего (работника) открыто три счета. 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-RU" sz="1400" spc="-1" strike="noStrike">
                <a:solidFill>
                  <a:schemeClr val="accent1"/>
                </a:solidFill>
                <a:latin typeface="Calibri (Основной текст)"/>
                <a:ea typeface="Calibri"/>
              </a:rPr>
              <a:t>В течение отчетного периода на счет "А" поступило 500 тыс. руб. Впоследствии со счета "А" на счета "Б" и "В" переведены денежные средства: </a:t>
            </a:r>
            <a:br>
              <a:rPr sz="1400"/>
            </a:br>
            <a:r>
              <a:rPr b="0" lang="ru-RU" sz="1400" spc="-1" strike="noStrike">
                <a:solidFill>
                  <a:schemeClr val="accent1"/>
                </a:solidFill>
                <a:latin typeface="Calibri (Основной текст)"/>
                <a:ea typeface="Calibri"/>
              </a:rPr>
              <a:t>300 тыс. руб. и 100 тыс. руб. соответственно. 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-RU" sz="1400" spc="-1" strike="noStrike">
                <a:solidFill>
                  <a:schemeClr val="accent1"/>
                </a:solidFill>
                <a:latin typeface="Calibri (Основной текст)"/>
                <a:ea typeface="Calibri"/>
              </a:rPr>
              <a:t>В данном примере: 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4472c4"/>
              </a:buClr>
              <a:buFont typeface="OpenSymbol"/>
              <a:buAutoNum type="arabicParenR"/>
              <a:tabLst>
                <a:tab algn="l" pos="289080"/>
                <a:tab algn="l" pos="5962680"/>
              </a:tabLst>
            </a:pPr>
            <a:r>
              <a:rPr b="0" lang="ru-RU" sz="1400" spc="-1" strike="noStrike">
                <a:solidFill>
                  <a:schemeClr val="accent1"/>
                </a:solidFill>
                <a:latin typeface="Calibri (Основной текст)"/>
                <a:ea typeface="Calibri"/>
              </a:rPr>
              <a:t>перераспределение (оборот) денежных средств по счетам составил 900 тыс. руб.; 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4472c4"/>
              </a:buClr>
              <a:buFont typeface="OpenSymbol"/>
              <a:buAutoNum type="arabicParenR"/>
              <a:tabLst>
                <a:tab algn="l" pos="289080"/>
                <a:tab algn="l" pos="5962680"/>
              </a:tabLst>
            </a:pPr>
            <a:r>
              <a:rPr b="0" lang="ru-RU" sz="1400" spc="-1" strike="noStrike">
                <a:solidFill>
                  <a:schemeClr val="accent1"/>
                </a:solidFill>
                <a:latin typeface="Calibri (Основной текст)"/>
                <a:ea typeface="Calibri"/>
              </a:rPr>
              <a:t>сумма денежных средств, поступивших на счета, – 500 тыс. руб. Таким образом, для целей определения необходимости </a:t>
            </a:r>
            <a:br>
              <a:rPr sz="1400"/>
            </a:br>
            <a:r>
              <a:rPr b="0" lang="ru-RU" sz="1400" spc="-1" strike="noStrike">
                <a:solidFill>
                  <a:schemeClr val="accent1"/>
                </a:solidFill>
                <a:latin typeface="Calibri (Основной текст)"/>
                <a:ea typeface="Calibri"/>
              </a:rPr>
              <a:t>заполнения графы "Сумма поступивших на счет денежных средств (руб.)" раздела 4 справки необходимо сравнивать совокупный доход с 500 тыс. руб.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3" name="Группа 36"/>
          <p:cNvGrpSpPr/>
          <p:nvPr/>
        </p:nvGrpSpPr>
        <p:grpSpPr>
          <a:xfrm>
            <a:off x="0" y="0"/>
            <a:ext cx="12191760" cy="671400"/>
            <a:chOff x="0" y="0"/>
            <a:chExt cx="12191760" cy="671400"/>
          </a:xfrm>
        </p:grpSpPr>
        <p:sp>
          <p:nvSpPr>
            <p:cNvPr id="534" name="Прямоугольник 5"/>
            <p:cNvSpPr/>
            <p:nvPr/>
          </p:nvSpPr>
          <p:spPr>
            <a:xfrm>
              <a:off x="0" y="0"/>
              <a:ext cx="12191760" cy="35964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ru-RU" sz="1800" spc="-1" strike="noStrike">
                <a:solidFill>
                  <a:schemeClr val="dk1"/>
                </a:solidFill>
                <a:latin typeface="Calibri"/>
              </a:endParaRPr>
            </a:p>
          </p:txBody>
        </p:sp>
        <p:sp>
          <p:nvSpPr>
            <p:cNvPr id="535" name="Прямоугольник 20"/>
            <p:cNvSpPr/>
            <p:nvPr/>
          </p:nvSpPr>
          <p:spPr>
            <a:xfrm>
              <a:off x="0" y="355680"/>
              <a:ext cx="12191760" cy="1076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ru-RU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536" name="Прямоугольник 21"/>
            <p:cNvSpPr/>
            <p:nvPr/>
          </p:nvSpPr>
          <p:spPr>
            <a:xfrm>
              <a:off x="5765760" y="457200"/>
              <a:ext cx="6426000" cy="1076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ru-RU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537" name="Прямоугольник 22"/>
            <p:cNvSpPr/>
            <p:nvPr/>
          </p:nvSpPr>
          <p:spPr>
            <a:xfrm>
              <a:off x="6792120" y="563760"/>
              <a:ext cx="5399640" cy="10764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ru-RU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</p:grpSp>
      <p:pic>
        <p:nvPicPr>
          <p:cNvPr id="538" name="Объект 11" descr=""/>
          <p:cNvPicPr/>
          <p:nvPr/>
        </p:nvPicPr>
        <p:blipFill>
          <a:blip r:embed="rId1"/>
          <a:stretch/>
        </p:blipFill>
        <p:spPr>
          <a:xfrm>
            <a:off x="165600" y="0"/>
            <a:ext cx="571680" cy="691560"/>
          </a:xfrm>
          <a:prstGeom prst="rect">
            <a:avLst/>
          </a:prstGeom>
          <a:ln w="0">
            <a:noFill/>
          </a:ln>
        </p:spPr>
      </p:pic>
      <p:sp>
        <p:nvSpPr>
          <p:cNvPr id="539" name="TextBox 42"/>
          <p:cNvSpPr/>
          <p:nvPr/>
        </p:nvSpPr>
        <p:spPr>
          <a:xfrm>
            <a:off x="551520" y="819360"/>
            <a:ext cx="11088720" cy="45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chemeClr val="accent6"/>
                </a:solidFill>
                <a:latin typeface="Calibri"/>
              </a:rPr>
              <a:t>Раздел 4. Сведения о счетах в банках и иных кредитных организациях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0" name="PlaceHolder 1"/>
          <p:cNvSpPr>
            <a:spLocks noGrp="1"/>
          </p:cNvSpPr>
          <p:nvPr>
            <p:ph type="sldNum" idx="40"/>
          </p:nvPr>
        </p:nvSpPr>
        <p:spPr>
          <a:xfrm>
            <a:off x="10639080" y="-43200"/>
            <a:ext cx="1146240" cy="4060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1" lang="ru-RU" sz="2800" spc="-1" strike="noStrike">
                <a:solidFill>
                  <a:schemeClr val="accent6">
                    <a:lumMod val="60000"/>
                    <a:lumOff val="40000"/>
                  </a:schemeClr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A2F411F7-600D-430F-BDDE-D988075C4643}" type="slidenum">
              <a:rPr b="1" lang="ru-RU" sz="2800" spc="-1" strike="noStrike">
                <a:solidFill>
                  <a:schemeClr val="accent6">
                    <a:lumMod val="60000"/>
                    <a:lumOff val="40000"/>
                  </a:schemeClr>
                </a:solidFill>
                <a:latin typeface="Calibri"/>
              </a:rPr>
              <a:t>&lt;номер&gt;</a:t>
            </a:fld>
            <a:endParaRPr b="0" lang="ru-RU" sz="28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541" name="Рисунок 17" descr="Изображение выглядит как снимок экрана, текст, диаграмма, дизайн&#10;&#10;Автоматически созданное описание"/>
          <p:cNvPicPr/>
          <p:nvPr/>
        </p:nvPicPr>
        <p:blipFill>
          <a:blip r:embed="rId2"/>
          <a:srcRect l="0" t="0" r="0" b="22976"/>
          <a:stretch/>
        </p:blipFill>
        <p:spPr>
          <a:xfrm>
            <a:off x="1681200" y="1284840"/>
            <a:ext cx="8829360" cy="3599640"/>
          </a:xfrm>
          <a:prstGeom prst="rect">
            <a:avLst/>
          </a:prstGeom>
          <a:ln w="0">
            <a:noFill/>
          </a:ln>
        </p:spPr>
      </p:pic>
      <p:sp>
        <p:nvSpPr>
          <p:cNvPr id="542" name="Rectangle 2"/>
          <p:cNvSpPr/>
          <p:nvPr/>
        </p:nvSpPr>
        <p:spPr>
          <a:xfrm>
            <a:off x="165600" y="4680720"/>
            <a:ext cx="11619720" cy="2008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ctr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-RU" sz="1400" spc="-1" strike="noStrike">
                <a:solidFill>
                  <a:schemeClr val="accent1"/>
                </a:solidFill>
                <a:latin typeface="Calibri (Основной текст)"/>
                <a:ea typeface="Calibri"/>
              </a:rPr>
              <a:t>По состоянию на отчетную дату и в течение отчетного периода у служащего (работника) открыто два счета. 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-RU" sz="1400" spc="-1" strike="noStrike">
                <a:solidFill>
                  <a:schemeClr val="accent1"/>
                </a:solidFill>
                <a:latin typeface="Calibri (Основной текст)"/>
                <a:ea typeface="Calibri"/>
              </a:rPr>
              <a:t>В течение отчетного периода на счет "А" поступило 400 тыс. руб.; на счет "Б" – 300 тыс. руб. Сначала со счета "А" на счет "Б" переведены 200 тыс. руб., потом со счета "Б" на счет "А" – 500 тыс. руб. 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-RU" sz="1400" spc="-1" strike="noStrike">
                <a:solidFill>
                  <a:schemeClr val="accent1"/>
                </a:solidFill>
                <a:latin typeface="Calibri (Основной текст)"/>
                <a:ea typeface="Calibri"/>
              </a:rPr>
              <a:t>В данном примере: 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4472c4"/>
              </a:buClr>
              <a:buFont typeface="OpenSymbol"/>
              <a:buAutoNum type="arabicParenR"/>
              <a:tabLst>
                <a:tab algn="l" pos="289080"/>
                <a:tab algn="l" pos="5962680"/>
              </a:tabLst>
            </a:pPr>
            <a:r>
              <a:rPr b="0" lang="ru-RU" sz="1400" spc="-1" strike="noStrike">
                <a:solidFill>
                  <a:schemeClr val="accent1"/>
                </a:solidFill>
                <a:latin typeface="Calibri (Основной текст)"/>
                <a:ea typeface="Calibri"/>
              </a:rPr>
              <a:t>перераспределение (оборот) денежных средств по счетам составил 1400 тыс. руб.; 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4472c4"/>
              </a:buClr>
              <a:buFont typeface="OpenSymbol"/>
              <a:buAutoNum type="arabicParenR"/>
              <a:tabLst>
                <a:tab algn="l" pos="289080"/>
                <a:tab algn="l" pos="5962680"/>
              </a:tabLst>
            </a:pPr>
            <a:r>
              <a:rPr b="0" lang="ru-RU" sz="1400" spc="-1" strike="noStrike">
                <a:solidFill>
                  <a:schemeClr val="accent1"/>
                </a:solidFill>
                <a:latin typeface="Calibri (Основной текст)"/>
                <a:ea typeface="Calibri"/>
              </a:rPr>
              <a:t>сумма денежных средств, поступивших на счета, – 700 тыс. руб. Таким образом, для целей определения необходимости </a:t>
            </a:r>
            <a:br>
              <a:rPr sz="1400"/>
            </a:br>
            <a:r>
              <a:rPr b="0" lang="ru-RU" sz="1400" spc="-1" strike="noStrike">
                <a:solidFill>
                  <a:schemeClr val="accent1"/>
                </a:solidFill>
                <a:latin typeface="Calibri (Основной текст)"/>
                <a:ea typeface="Calibri"/>
              </a:rPr>
              <a:t>заполнения графы "Сумма поступивших на счет денежных средств (руб.)" раздела 4 справки необходимо сравнивать совокупный доход с 700 тыс. руб.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3" name="Группа 36"/>
          <p:cNvGrpSpPr/>
          <p:nvPr/>
        </p:nvGrpSpPr>
        <p:grpSpPr>
          <a:xfrm>
            <a:off x="0" y="0"/>
            <a:ext cx="12191760" cy="671400"/>
            <a:chOff x="0" y="0"/>
            <a:chExt cx="12191760" cy="671400"/>
          </a:xfrm>
        </p:grpSpPr>
        <p:sp>
          <p:nvSpPr>
            <p:cNvPr id="544" name="Прямоугольник 5"/>
            <p:cNvSpPr/>
            <p:nvPr/>
          </p:nvSpPr>
          <p:spPr>
            <a:xfrm>
              <a:off x="0" y="0"/>
              <a:ext cx="12191760" cy="35964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ru-RU" sz="1800" spc="-1" strike="noStrike">
                <a:solidFill>
                  <a:schemeClr val="dk1"/>
                </a:solidFill>
                <a:latin typeface="Calibri"/>
              </a:endParaRPr>
            </a:p>
          </p:txBody>
        </p:sp>
        <p:sp>
          <p:nvSpPr>
            <p:cNvPr id="545" name="Прямоугольник 20"/>
            <p:cNvSpPr/>
            <p:nvPr/>
          </p:nvSpPr>
          <p:spPr>
            <a:xfrm>
              <a:off x="0" y="355680"/>
              <a:ext cx="12191760" cy="1076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ru-RU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546" name="Прямоугольник 21"/>
            <p:cNvSpPr/>
            <p:nvPr/>
          </p:nvSpPr>
          <p:spPr>
            <a:xfrm>
              <a:off x="5765760" y="457200"/>
              <a:ext cx="6426000" cy="1076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ru-RU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547" name="Прямоугольник 22"/>
            <p:cNvSpPr/>
            <p:nvPr/>
          </p:nvSpPr>
          <p:spPr>
            <a:xfrm>
              <a:off x="6792120" y="563760"/>
              <a:ext cx="5399640" cy="10764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ru-RU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</p:grpSp>
      <p:pic>
        <p:nvPicPr>
          <p:cNvPr id="548" name="Объект 11" descr=""/>
          <p:cNvPicPr/>
          <p:nvPr/>
        </p:nvPicPr>
        <p:blipFill>
          <a:blip r:embed="rId1"/>
          <a:stretch/>
        </p:blipFill>
        <p:spPr>
          <a:xfrm>
            <a:off x="165600" y="0"/>
            <a:ext cx="571680" cy="691560"/>
          </a:xfrm>
          <a:prstGeom prst="rect">
            <a:avLst/>
          </a:prstGeom>
          <a:ln w="0">
            <a:noFill/>
          </a:ln>
        </p:spPr>
      </p:pic>
      <p:sp>
        <p:nvSpPr>
          <p:cNvPr id="549" name="TextBox 42"/>
          <p:cNvSpPr/>
          <p:nvPr/>
        </p:nvSpPr>
        <p:spPr>
          <a:xfrm>
            <a:off x="551520" y="819360"/>
            <a:ext cx="11088720" cy="45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chemeClr val="accent6"/>
                </a:solidFill>
                <a:latin typeface="Calibri"/>
              </a:rPr>
              <a:t>Раздел 4. Сведения о счетах в банках и иных кредитных организациях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0" name="PlaceHolder 1"/>
          <p:cNvSpPr>
            <a:spLocks noGrp="1"/>
          </p:cNvSpPr>
          <p:nvPr>
            <p:ph type="sldNum" idx="41"/>
          </p:nvPr>
        </p:nvSpPr>
        <p:spPr>
          <a:xfrm>
            <a:off x="10639080" y="-43200"/>
            <a:ext cx="1146240" cy="4060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1" lang="ru-RU" sz="2800" spc="-1" strike="noStrike">
                <a:solidFill>
                  <a:schemeClr val="accent6">
                    <a:lumMod val="60000"/>
                    <a:lumOff val="40000"/>
                  </a:schemeClr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FBCB3EFC-260F-4DC5-B0EC-4D9068B565AB}" type="slidenum">
              <a:rPr b="1" lang="ru-RU" sz="2800" spc="-1" strike="noStrike">
                <a:solidFill>
                  <a:schemeClr val="accent6">
                    <a:lumMod val="60000"/>
                    <a:lumOff val="40000"/>
                  </a:schemeClr>
                </a:solidFill>
                <a:latin typeface="Calibri"/>
              </a:rPr>
              <a:t>&lt;номер&gt;</a:t>
            </a:fld>
            <a:endParaRPr b="0" lang="ru-RU" sz="28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551" name="Рисунок 3" descr="Изображение выглядит как снимок экрана, текст, диаграмма, линия&#10;&#10;Автоматически созданное описание"/>
          <p:cNvPicPr/>
          <p:nvPr/>
        </p:nvPicPr>
        <p:blipFill>
          <a:blip r:embed="rId2"/>
          <a:srcRect l="0" t="0" r="0" b="21970"/>
          <a:stretch/>
        </p:blipFill>
        <p:spPr>
          <a:xfrm>
            <a:off x="1407600" y="1280880"/>
            <a:ext cx="8715600" cy="3599640"/>
          </a:xfrm>
          <a:prstGeom prst="rect">
            <a:avLst/>
          </a:prstGeom>
          <a:ln w="0">
            <a:noFill/>
          </a:ln>
        </p:spPr>
      </p:pic>
      <p:sp>
        <p:nvSpPr>
          <p:cNvPr id="552" name="Rectangle 2"/>
          <p:cNvSpPr/>
          <p:nvPr/>
        </p:nvSpPr>
        <p:spPr>
          <a:xfrm>
            <a:off x="165600" y="4787280"/>
            <a:ext cx="11619720" cy="1795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ctr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-RU" sz="1400" spc="-1" strike="noStrike">
                <a:solidFill>
                  <a:schemeClr val="accent1"/>
                </a:solidFill>
                <a:latin typeface="Calibri (Основной текст)"/>
                <a:ea typeface="Calibri"/>
              </a:rPr>
              <a:t>По состоянию на отчетную дату и в течение отчетного периода у служащего (работника)открыто два счета. 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-RU" sz="1400" spc="-1" strike="noStrike">
                <a:solidFill>
                  <a:schemeClr val="accent1"/>
                </a:solidFill>
                <a:latin typeface="Calibri (Основной текст)"/>
                <a:ea typeface="Calibri"/>
              </a:rPr>
              <a:t>В течение отчетного периода на счет "А" поступило 500 тыс. руб. Впоследствии со счета "А" в банкомате сняли 500 тыс. руб. и зачислили их также с помощью банкомата на счет "Б". 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-RU" sz="1400" spc="-1" strike="noStrike">
                <a:solidFill>
                  <a:schemeClr val="accent1"/>
                </a:solidFill>
                <a:latin typeface="Calibri (Основной текст)"/>
                <a:ea typeface="Calibri"/>
              </a:rPr>
              <a:t>В данном примере: 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4472c4"/>
              </a:buClr>
              <a:buFont typeface="OpenSymbol"/>
              <a:buAutoNum type="arabicParenR"/>
              <a:tabLst>
                <a:tab algn="l" pos="289080"/>
                <a:tab algn="l" pos="5962680"/>
              </a:tabLst>
            </a:pPr>
            <a:r>
              <a:rPr b="0" lang="ru-RU" sz="1400" spc="-1" strike="noStrike">
                <a:solidFill>
                  <a:schemeClr val="accent1"/>
                </a:solidFill>
                <a:latin typeface="Calibri (Основной текст)"/>
                <a:ea typeface="Calibri"/>
              </a:rPr>
              <a:t>перераспределение (оборот) денежных средств по счетам составил 1000 тыс. руб.; 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4472c4"/>
              </a:buClr>
              <a:buFont typeface="OpenSymbol"/>
              <a:buAutoNum type="arabicParenR"/>
              <a:tabLst>
                <a:tab algn="l" pos="289080"/>
                <a:tab algn="l" pos="5962680"/>
              </a:tabLst>
            </a:pPr>
            <a:r>
              <a:rPr b="0" lang="ru-RU" sz="1400" spc="-1" strike="noStrike">
                <a:solidFill>
                  <a:schemeClr val="accent1"/>
                </a:solidFill>
                <a:latin typeface="Calibri (Основной текст)"/>
                <a:ea typeface="Calibri"/>
              </a:rPr>
              <a:t>сумма денежных средств, поступивших на счета, – 1000 тыс. руб. Таким образом, для целей определения необходимости заполнения графы "Сумма поступивших на счет денежных средств (руб.)" раздела 4 справки необходимо сравнивать совокупный доход с 1000 тыс. руб.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3" name="Группа 36"/>
          <p:cNvGrpSpPr/>
          <p:nvPr/>
        </p:nvGrpSpPr>
        <p:grpSpPr>
          <a:xfrm>
            <a:off x="0" y="0"/>
            <a:ext cx="12191760" cy="671400"/>
            <a:chOff x="0" y="0"/>
            <a:chExt cx="12191760" cy="671400"/>
          </a:xfrm>
        </p:grpSpPr>
        <p:sp>
          <p:nvSpPr>
            <p:cNvPr id="554" name="Прямоугольник 5"/>
            <p:cNvSpPr/>
            <p:nvPr/>
          </p:nvSpPr>
          <p:spPr>
            <a:xfrm>
              <a:off x="0" y="0"/>
              <a:ext cx="12191760" cy="35964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ru-RU" sz="1800" spc="-1" strike="noStrike">
                <a:solidFill>
                  <a:schemeClr val="dk1"/>
                </a:solidFill>
                <a:latin typeface="Calibri"/>
              </a:endParaRPr>
            </a:p>
          </p:txBody>
        </p:sp>
        <p:sp>
          <p:nvSpPr>
            <p:cNvPr id="555" name="Прямоугольник 20"/>
            <p:cNvSpPr/>
            <p:nvPr/>
          </p:nvSpPr>
          <p:spPr>
            <a:xfrm>
              <a:off x="0" y="355680"/>
              <a:ext cx="12191760" cy="1076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ru-RU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556" name="Прямоугольник 21"/>
            <p:cNvSpPr/>
            <p:nvPr/>
          </p:nvSpPr>
          <p:spPr>
            <a:xfrm>
              <a:off x="5765760" y="457200"/>
              <a:ext cx="6426000" cy="1076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ru-RU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557" name="Прямоугольник 22"/>
            <p:cNvSpPr/>
            <p:nvPr/>
          </p:nvSpPr>
          <p:spPr>
            <a:xfrm>
              <a:off x="6792120" y="563760"/>
              <a:ext cx="5399640" cy="10764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ru-RU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</p:grpSp>
      <p:pic>
        <p:nvPicPr>
          <p:cNvPr id="558" name="Объект 11" descr=""/>
          <p:cNvPicPr/>
          <p:nvPr/>
        </p:nvPicPr>
        <p:blipFill>
          <a:blip r:embed="rId1"/>
          <a:stretch/>
        </p:blipFill>
        <p:spPr>
          <a:xfrm>
            <a:off x="165600" y="0"/>
            <a:ext cx="571680" cy="691560"/>
          </a:xfrm>
          <a:prstGeom prst="rect">
            <a:avLst/>
          </a:prstGeom>
          <a:ln w="0">
            <a:noFill/>
          </a:ln>
        </p:spPr>
      </p:pic>
      <p:sp>
        <p:nvSpPr>
          <p:cNvPr id="559" name="TextBox 50"/>
          <p:cNvSpPr/>
          <p:nvPr/>
        </p:nvSpPr>
        <p:spPr>
          <a:xfrm>
            <a:off x="543600" y="791280"/>
            <a:ext cx="11088720" cy="45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chemeClr val="accent6"/>
                </a:solidFill>
                <a:latin typeface="Calibri"/>
              </a:rPr>
              <a:t>Раздел 5. Сведения о ценных бумагах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0" name="Прямоугольник 2"/>
          <p:cNvSpPr/>
          <p:nvPr/>
        </p:nvSpPr>
        <p:spPr>
          <a:xfrm>
            <a:off x="543600" y="1580760"/>
            <a:ext cx="11239920" cy="685080"/>
          </a:xfrm>
          <a:prstGeom prst="rect">
            <a:avLst/>
          </a:prstGeom>
          <a:noFill/>
          <a:ln w="28575">
            <a:solidFill>
              <a:srgbClr val="ffc000">
                <a:lumMod val="40000"/>
                <a:lumOff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chemeClr val="accent1"/>
                </a:solidFill>
                <a:latin typeface="Calibri"/>
              </a:rPr>
              <a:t>Указываются сведения об имеющихся ценных бумагах, долях участия в уставных капиталах коммерческих организаций и фондах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1" name="Прямоугольник 3"/>
          <p:cNvSpPr/>
          <p:nvPr/>
        </p:nvSpPr>
        <p:spPr>
          <a:xfrm>
            <a:off x="543600" y="2436120"/>
            <a:ext cx="11239920" cy="539640"/>
          </a:xfrm>
          <a:prstGeom prst="rect">
            <a:avLst/>
          </a:prstGeom>
          <a:noFill/>
          <a:ln w="28575">
            <a:solidFill>
              <a:srgbClr val="70ad47">
                <a:lumMod val="40000"/>
                <a:lumOff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chemeClr val="accent1"/>
                </a:solidFill>
                <a:latin typeface="Calibri"/>
              </a:rPr>
              <a:t>Ценные бумаги, переданные в доверительное управление, также подлежат отражению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2" name="Пятиугольник 33"/>
          <p:cNvSpPr/>
          <p:nvPr/>
        </p:nvSpPr>
        <p:spPr>
          <a:xfrm>
            <a:off x="543600" y="3177720"/>
            <a:ext cx="2781000" cy="896400"/>
          </a:xfrm>
          <a:prstGeom prst="homePlate">
            <a:avLst>
              <a:gd name="adj" fmla="val 50000"/>
            </a:avLst>
          </a:prstGeom>
          <a:solidFill>
            <a:srgbClr val="70ad47"/>
          </a:solidFill>
          <a:ln>
            <a:solidFill>
              <a:srgbClr val="527f34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/>
        </p:style>
        <p:txBody>
          <a:bodyPr anchor="ctr">
            <a:noAutofit/>
          </a:bodyPr>
          <a:p>
            <a:pPr algn="ctr">
              <a:lnSpc>
                <a:spcPct val="80000"/>
              </a:lnSpc>
            </a:pPr>
            <a:r>
              <a:rPr b="1" lang="ru-RU" sz="1800" spc="-1" strike="noStrike">
                <a:solidFill>
                  <a:srgbClr val="ffffff"/>
                </a:solidFill>
                <a:latin typeface="Calibri"/>
              </a:rPr>
              <a:t>Ценные бумаги </a:t>
            </a:r>
            <a:br>
              <a:rPr sz="1800"/>
            </a:br>
            <a:r>
              <a:rPr b="1" lang="ru-RU" sz="1800" spc="-1" strike="noStrike">
                <a:solidFill>
                  <a:srgbClr val="ffffff"/>
                </a:solidFill>
                <a:latin typeface="Calibri"/>
              </a:rPr>
              <a:t>и участие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3" name="Прямоугольник 8"/>
          <p:cNvSpPr/>
          <p:nvPr/>
        </p:nvSpPr>
        <p:spPr>
          <a:xfrm>
            <a:off x="3557880" y="3177720"/>
            <a:ext cx="8225640" cy="896400"/>
          </a:xfrm>
          <a:prstGeom prst="rect">
            <a:avLst/>
          </a:prstGeom>
          <a:noFill/>
          <a:ln w="28575">
            <a:solidFill>
              <a:srgbClr val="70ad47">
                <a:lumMod val="40000"/>
                <a:lumOff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chemeClr val="accent1"/>
                </a:solidFill>
                <a:latin typeface="Calibri"/>
              </a:rPr>
              <a:t>ЕГРЮЛ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chemeClr val="accent1"/>
                </a:solidFill>
                <a:latin typeface="Calibri"/>
              </a:rPr>
              <a:t>Регистраторы (организации, имеющие лицензию на осуществление деятельности по ведению реестра владельцев ценных бумаг)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4" name="Прямоугольник 15"/>
          <p:cNvSpPr/>
          <p:nvPr/>
        </p:nvSpPr>
        <p:spPr>
          <a:xfrm>
            <a:off x="543600" y="4300200"/>
            <a:ext cx="11239920" cy="685080"/>
          </a:xfrm>
          <a:prstGeom prst="rect">
            <a:avLst/>
          </a:prstGeom>
          <a:noFill/>
          <a:ln w="28575"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chemeClr val="accent1"/>
                </a:solidFill>
                <a:latin typeface="Calibri"/>
              </a:rPr>
              <a:t>Императивного запрета на приобретение служащим (работником) ценных бумаг нет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5" name="Прямоугольник 4"/>
          <p:cNvSpPr/>
          <p:nvPr/>
        </p:nvSpPr>
        <p:spPr>
          <a:xfrm>
            <a:off x="545400" y="5365800"/>
            <a:ext cx="10093320" cy="647640"/>
          </a:xfrm>
          <a:prstGeom prst="rect">
            <a:avLst/>
          </a:prstGeom>
          <a:noFill/>
          <a:ln w="28575">
            <a:solidFill>
              <a:srgbClr val="ffc000">
                <a:lumMod val="40000"/>
                <a:lumOff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chemeClr val="accent1"/>
                </a:solidFill>
                <a:latin typeface="Calibri"/>
              </a:rPr>
              <a:t>Возможность приобретения гражданскими служащими ценных бумаг </a:t>
            </a:r>
            <a:br>
              <a:rPr sz="1800"/>
            </a:br>
            <a:r>
              <a:rPr b="0" lang="ru-RU" sz="1800" spc="-1" strike="noStrike">
                <a:solidFill>
                  <a:schemeClr val="accent1"/>
                </a:solidFill>
                <a:latin typeface="Calibri"/>
              </a:rPr>
              <a:t>(письмо Минтруда России от 22.09.2022 № 28-7/10/В-12862)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66" name="Picture 2" descr=""/>
          <p:cNvPicPr/>
          <p:nvPr/>
        </p:nvPicPr>
        <p:blipFill>
          <a:blip r:embed="rId2"/>
          <a:stretch/>
        </p:blipFill>
        <p:spPr>
          <a:xfrm>
            <a:off x="10909080" y="5252400"/>
            <a:ext cx="874080" cy="874080"/>
          </a:xfrm>
          <a:prstGeom prst="rect">
            <a:avLst/>
          </a:prstGeom>
          <a:ln w="0">
            <a:noFill/>
          </a:ln>
        </p:spPr>
      </p:pic>
      <p:sp>
        <p:nvSpPr>
          <p:cNvPr id="567" name="PlaceHolder 1"/>
          <p:cNvSpPr>
            <a:spLocks noGrp="1"/>
          </p:cNvSpPr>
          <p:nvPr>
            <p:ph type="sldNum" idx="42"/>
          </p:nvPr>
        </p:nvSpPr>
        <p:spPr>
          <a:xfrm>
            <a:off x="10639080" y="-43200"/>
            <a:ext cx="1146240" cy="4060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1" lang="ru-RU" sz="2800" spc="-1" strike="noStrike">
                <a:solidFill>
                  <a:schemeClr val="accent6">
                    <a:lumMod val="60000"/>
                    <a:lumOff val="40000"/>
                  </a:schemeClr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9B3AB65B-02AA-4E5A-B446-F7445D298064}" type="slidenum">
              <a:rPr b="1" lang="ru-RU" sz="2800" spc="-1" strike="noStrike">
                <a:solidFill>
                  <a:schemeClr val="accent6">
                    <a:lumMod val="60000"/>
                    <a:lumOff val="40000"/>
                  </a:schemeClr>
                </a:solidFill>
                <a:latin typeface="Calibri"/>
              </a:rPr>
              <a:t>&lt;номер&gt;</a:t>
            </a:fld>
            <a:endParaRPr b="0" lang="ru-RU" sz="28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8" name="Группа 15"/>
          <p:cNvGrpSpPr/>
          <p:nvPr/>
        </p:nvGrpSpPr>
        <p:grpSpPr>
          <a:xfrm>
            <a:off x="0" y="0"/>
            <a:ext cx="12191760" cy="671400"/>
            <a:chOff x="0" y="0"/>
            <a:chExt cx="12191760" cy="671400"/>
          </a:xfrm>
        </p:grpSpPr>
        <p:sp>
          <p:nvSpPr>
            <p:cNvPr id="569" name="Прямоугольник 16"/>
            <p:cNvSpPr/>
            <p:nvPr/>
          </p:nvSpPr>
          <p:spPr>
            <a:xfrm>
              <a:off x="0" y="0"/>
              <a:ext cx="12191760" cy="35964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ru-RU" sz="1800" spc="-1" strike="noStrike">
                <a:solidFill>
                  <a:schemeClr val="dk1"/>
                </a:solidFill>
                <a:latin typeface="Calibri"/>
              </a:endParaRPr>
            </a:p>
          </p:txBody>
        </p:sp>
        <p:sp>
          <p:nvSpPr>
            <p:cNvPr id="570" name="Прямоугольник 18"/>
            <p:cNvSpPr/>
            <p:nvPr/>
          </p:nvSpPr>
          <p:spPr>
            <a:xfrm>
              <a:off x="0" y="355680"/>
              <a:ext cx="12191760" cy="1076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ru-RU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571" name="Прямоугольник 19"/>
            <p:cNvSpPr/>
            <p:nvPr/>
          </p:nvSpPr>
          <p:spPr>
            <a:xfrm>
              <a:off x="5765760" y="457200"/>
              <a:ext cx="6426000" cy="1076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ru-RU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572" name="Прямоугольник 23"/>
            <p:cNvSpPr/>
            <p:nvPr/>
          </p:nvSpPr>
          <p:spPr>
            <a:xfrm>
              <a:off x="6792120" y="563760"/>
              <a:ext cx="5399640" cy="10764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ru-RU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</p:grpSp>
      <p:pic>
        <p:nvPicPr>
          <p:cNvPr id="573" name="Объект 11" descr=""/>
          <p:cNvPicPr/>
          <p:nvPr/>
        </p:nvPicPr>
        <p:blipFill>
          <a:blip r:embed="rId1"/>
          <a:stretch/>
        </p:blipFill>
        <p:spPr>
          <a:xfrm>
            <a:off x="165600" y="0"/>
            <a:ext cx="571680" cy="691560"/>
          </a:xfrm>
          <a:prstGeom prst="rect">
            <a:avLst/>
          </a:prstGeom>
          <a:ln w="0">
            <a:noFill/>
          </a:ln>
        </p:spPr>
      </p:pic>
      <p:sp>
        <p:nvSpPr>
          <p:cNvPr id="574" name="TextBox 29"/>
          <p:cNvSpPr/>
          <p:nvPr/>
        </p:nvSpPr>
        <p:spPr>
          <a:xfrm>
            <a:off x="543600" y="791280"/>
            <a:ext cx="11088720" cy="45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chemeClr val="accent6"/>
                </a:solidFill>
                <a:latin typeface="Calibri"/>
              </a:rPr>
              <a:t>Методические материалы по вопросам приобретения ценных бумаг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75" name="Рисунок 3" descr=""/>
          <p:cNvPicPr/>
          <p:nvPr/>
        </p:nvPicPr>
        <p:blipFill>
          <a:blip r:embed="rId2"/>
          <a:stretch/>
        </p:blipFill>
        <p:spPr>
          <a:xfrm>
            <a:off x="8377200" y="1372680"/>
            <a:ext cx="3543120" cy="5028840"/>
          </a:xfrm>
          <a:prstGeom prst="rect">
            <a:avLst/>
          </a:prstGeom>
          <a:ln w="0">
            <a:noFill/>
          </a:ln>
        </p:spPr>
      </p:pic>
      <p:sp>
        <p:nvSpPr>
          <p:cNvPr id="576" name="Прямоугольник 4"/>
          <p:cNvSpPr/>
          <p:nvPr/>
        </p:nvSpPr>
        <p:spPr>
          <a:xfrm>
            <a:off x="1783080" y="3356280"/>
            <a:ext cx="5926680" cy="798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chemeClr val="accent1"/>
                </a:solidFill>
                <a:latin typeface="Calibri"/>
              </a:rPr>
              <a:t>ОФЗ не являются иностранными ценными бумагами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7" name="Прямоугольник 5"/>
          <p:cNvSpPr/>
          <p:nvPr/>
        </p:nvSpPr>
        <p:spPr>
          <a:xfrm>
            <a:off x="1783080" y="2532240"/>
            <a:ext cx="6446160" cy="549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chemeClr val="accent1"/>
                </a:solidFill>
                <a:latin typeface="Calibri"/>
              </a:rPr>
              <a:t>Запрет на иностранные ценные бумаги действует с даты замещения должности (поэтому взять можно, но потом три месяца, чтобы от них отказаться, а если невозможно, то рассмотреть на комиссии)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8" name="Прямоугольник 6"/>
          <p:cNvSpPr/>
          <p:nvPr/>
        </p:nvSpPr>
        <p:spPr>
          <a:xfrm>
            <a:off x="1783080" y="4242600"/>
            <a:ext cx="5926680" cy="798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chemeClr val="accent1"/>
                </a:solidFill>
                <a:latin typeface="Calibri"/>
              </a:rPr>
              <a:t>При конфликте интересов необходимо передать ценные бумаги в доверительное управление и принять меры по урегулированию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9" name="TextBox 9"/>
          <p:cNvSpPr/>
          <p:nvPr/>
        </p:nvSpPr>
        <p:spPr>
          <a:xfrm>
            <a:off x="451800" y="2345400"/>
            <a:ext cx="114264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5400" spc="-1" strike="noStrike">
                <a:solidFill>
                  <a:schemeClr val="accent4"/>
                </a:solidFill>
                <a:latin typeface="Arial Black"/>
              </a:rPr>
              <a:t>2.</a:t>
            </a:r>
            <a:endParaRPr b="0" lang="ru-RU" sz="5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0" name="TextBox 10"/>
          <p:cNvSpPr/>
          <p:nvPr/>
        </p:nvSpPr>
        <p:spPr>
          <a:xfrm>
            <a:off x="451800" y="3294000"/>
            <a:ext cx="114264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5400" spc="-1" strike="noStrike">
                <a:solidFill>
                  <a:schemeClr val="accent4"/>
                </a:solidFill>
                <a:latin typeface="Arial Black"/>
              </a:rPr>
              <a:t>3.</a:t>
            </a:r>
            <a:endParaRPr b="0" lang="ru-RU" sz="5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1" name="TextBox 12"/>
          <p:cNvSpPr/>
          <p:nvPr/>
        </p:nvSpPr>
        <p:spPr>
          <a:xfrm>
            <a:off x="451800" y="4178160"/>
            <a:ext cx="114264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5400" spc="-1" strike="noStrike">
                <a:solidFill>
                  <a:schemeClr val="accent4"/>
                </a:solidFill>
                <a:latin typeface="Arial Black"/>
              </a:rPr>
              <a:t>4.</a:t>
            </a:r>
            <a:endParaRPr b="0" lang="ru-RU" sz="5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2" name="Прямоугольник 14"/>
          <p:cNvSpPr/>
          <p:nvPr/>
        </p:nvSpPr>
        <p:spPr>
          <a:xfrm>
            <a:off x="1783080" y="1546920"/>
            <a:ext cx="6446160" cy="549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chemeClr val="accent1"/>
                </a:solidFill>
                <a:latin typeface="Calibri"/>
              </a:rPr>
              <a:t>Допускается приобретение ценных бумаг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chemeClr val="accent1"/>
                </a:solidFill>
                <a:latin typeface="Calibri"/>
              </a:rPr>
              <a:t>(за исключением иностранных отдельными категориями)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3" name="TextBox 17"/>
          <p:cNvSpPr/>
          <p:nvPr/>
        </p:nvSpPr>
        <p:spPr>
          <a:xfrm>
            <a:off x="451800" y="1359720"/>
            <a:ext cx="114264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5400" spc="-1" strike="noStrike">
                <a:solidFill>
                  <a:schemeClr val="accent4"/>
                </a:solidFill>
                <a:latin typeface="Arial Black"/>
              </a:rPr>
              <a:t>1.</a:t>
            </a:r>
            <a:endParaRPr b="0" lang="ru-RU" sz="5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4" name="Прямоугольник 30"/>
          <p:cNvSpPr/>
          <p:nvPr/>
        </p:nvSpPr>
        <p:spPr>
          <a:xfrm>
            <a:off x="1783080" y="5167440"/>
            <a:ext cx="5926680" cy="798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chemeClr val="accent1"/>
                </a:solidFill>
                <a:latin typeface="Calibri"/>
              </a:rPr>
              <a:t>Состав ПИФа является общим имуществом всех пайщиков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5" name="TextBox 32"/>
          <p:cNvSpPr/>
          <p:nvPr/>
        </p:nvSpPr>
        <p:spPr>
          <a:xfrm>
            <a:off x="451800" y="5103000"/>
            <a:ext cx="114264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5400" spc="-1" strike="noStrike">
                <a:solidFill>
                  <a:schemeClr val="accent4"/>
                </a:solidFill>
                <a:latin typeface="Arial Black"/>
              </a:rPr>
              <a:t>5.</a:t>
            </a:r>
            <a:endParaRPr b="0" lang="ru-RU" sz="5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6" name="Прямоугольник 33"/>
          <p:cNvSpPr/>
          <p:nvPr/>
        </p:nvSpPr>
        <p:spPr>
          <a:xfrm>
            <a:off x="1783080" y="6001560"/>
            <a:ext cx="5926680" cy="798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chemeClr val="accent1"/>
                </a:solidFill>
                <a:latin typeface="Calibri"/>
              </a:rPr>
              <a:t>Наличие ценных бумаг не характеризует управление или предпринимательскую деятельность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7" name="TextBox 34"/>
          <p:cNvSpPr/>
          <p:nvPr/>
        </p:nvSpPr>
        <p:spPr>
          <a:xfrm>
            <a:off x="451800" y="5937120"/>
            <a:ext cx="114264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5400" spc="-1" strike="noStrike">
                <a:solidFill>
                  <a:schemeClr val="accent4"/>
                </a:solidFill>
                <a:latin typeface="Arial Black"/>
              </a:rPr>
              <a:t>6.</a:t>
            </a:r>
            <a:endParaRPr b="0" lang="ru-RU" sz="5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8" name="PlaceHolder 1"/>
          <p:cNvSpPr>
            <a:spLocks noGrp="1"/>
          </p:cNvSpPr>
          <p:nvPr>
            <p:ph type="sldNum" idx="43"/>
          </p:nvPr>
        </p:nvSpPr>
        <p:spPr>
          <a:xfrm>
            <a:off x="10639080" y="-43200"/>
            <a:ext cx="1146240" cy="4060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1" lang="ru-RU" sz="2800" spc="-1" strike="noStrike">
                <a:solidFill>
                  <a:schemeClr val="accent6">
                    <a:lumMod val="60000"/>
                    <a:lumOff val="40000"/>
                  </a:schemeClr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168E8EF0-5761-458F-97C3-EF98F009FB7E}" type="slidenum">
              <a:rPr b="1" lang="ru-RU" sz="2800" spc="-1" strike="noStrike">
                <a:solidFill>
                  <a:schemeClr val="accent6">
                    <a:lumMod val="60000"/>
                    <a:lumOff val="40000"/>
                  </a:schemeClr>
                </a:solidFill>
                <a:latin typeface="Calibri"/>
              </a:rPr>
              <a:t>&lt;номер&gt;</a:t>
            </a:fld>
            <a:endParaRPr b="0" lang="ru-RU" sz="28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9" name="Группа 36"/>
          <p:cNvGrpSpPr/>
          <p:nvPr/>
        </p:nvGrpSpPr>
        <p:grpSpPr>
          <a:xfrm>
            <a:off x="0" y="0"/>
            <a:ext cx="12191760" cy="671400"/>
            <a:chOff x="0" y="0"/>
            <a:chExt cx="12191760" cy="671400"/>
          </a:xfrm>
        </p:grpSpPr>
        <p:sp>
          <p:nvSpPr>
            <p:cNvPr id="590" name="Прямоугольник 5"/>
            <p:cNvSpPr/>
            <p:nvPr/>
          </p:nvSpPr>
          <p:spPr>
            <a:xfrm>
              <a:off x="0" y="0"/>
              <a:ext cx="12191760" cy="35964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ru-RU" sz="1800" spc="-1" strike="noStrike">
                <a:solidFill>
                  <a:schemeClr val="dk1"/>
                </a:solidFill>
                <a:latin typeface="Calibri"/>
              </a:endParaRPr>
            </a:p>
          </p:txBody>
        </p:sp>
        <p:sp>
          <p:nvSpPr>
            <p:cNvPr id="591" name="Прямоугольник 20"/>
            <p:cNvSpPr/>
            <p:nvPr/>
          </p:nvSpPr>
          <p:spPr>
            <a:xfrm>
              <a:off x="0" y="355680"/>
              <a:ext cx="12191760" cy="1076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ru-RU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592" name="Прямоугольник 21"/>
            <p:cNvSpPr/>
            <p:nvPr/>
          </p:nvSpPr>
          <p:spPr>
            <a:xfrm>
              <a:off x="5765760" y="457200"/>
              <a:ext cx="6426000" cy="1076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ru-RU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593" name="Прямоугольник 22"/>
            <p:cNvSpPr/>
            <p:nvPr/>
          </p:nvSpPr>
          <p:spPr>
            <a:xfrm>
              <a:off x="6792120" y="563760"/>
              <a:ext cx="5399640" cy="10764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ru-RU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</p:grpSp>
      <p:pic>
        <p:nvPicPr>
          <p:cNvPr id="594" name="Объект 11" descr=""/>
          <p:cNvPicPr/>
          <p:nvPr/>
        </p:nvPicPr>
        <p:blipFill>
          <a:blip r:embed="rId1"/>
          <a:stretch/>
        </p:blipFill>
        <p:spPr>
          <a:xfrm>
            <a:off x="165600" y="0"/>
            <a:ext cx="571680" cy="691560"/>
          </a:xfrm>
          <a:prstGeom prst="rect">
            <a:avLst/>
          </a:prstGeom>
          <a:ln w="0">
            <a:noFill/>
          </a:ln>
        </p:spPr>
      </p:pic>
      <p:sp>
        <p:nvSpPr>
          <p:cNvPr id="595" name="TextBox 50"/>
          <p:cNvSpPr/>
          <p:nvPr/>
        </p:nvSpPr>
        <p:spPr>
          <a:xfrm>
            <a:off x="543600" y="791280"/>
            <a:ext cx="11088720" cy="45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chemeClr val="accent6"/>
                </a:solidFill>
                <a:latin typeface="Calibri"/>
              </a:rPr>
              <a:t>Раздел 5. Сведения о ценных бумагах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6" name="TextBox 4"/>
          <p:cNvSpPr/>
          <p:nvPr/>
        </p:nvSpPr>
        <p:spPr>
          <a:xfrm>
            <a:off x="551520" y="3341160"/>
            <a:ext cx="11088720" cy="45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chemeClr val="accent6"/>
                </a:solidFill>
                <a:latin typeface="Calibri"/>
              </a:rPr>
              <a:t>Подраздел 5.2. Иные ценные бумаги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97" name="Рисунок 9" descr=""/>
          <p:cNvPicPr/>
          <p:nvPr/>
        </p:nvPicPr>
        <p:blipFill>
          <a:blip r:embed="rId2"/>
          <a:stretch/>
        </p:blipFill>
        <p:spPr>
          <a:xfrm>
            <a:off x="2176560" y="3898080"/>
            <a:ext cx="7838640" cy="1028520"/>
          </a:xfrm>
          <a:prstGeom prst="rect">
            <a:avLst/>
          </a:prstGeom>
          <a:ln w="0">
            <a:noFill/>
          </a:ln>
        </p:spPr>
      </p:pic>
      <p:sp>
        <p:nvSpPr>
          <p:cNvPr id="598" name="Прямоугольник 10"/>
          <p:cNvSpPr/>
          <p:nvPr/>
        </p:nvSpPr>
        <p:spPr>
          <a:xfrm>
            <a:off x="543600" y="5150880"/>
            <a:ext cx="11239920" cy="1066680"/>
          </a:xfrm>
          <a:prstGeom prst="rect">
            <a:avLst/>
          </a:prstGeom>
          <a:noFill/>
          <a:ln w="28575">
            <a:solidFill>
              <a:srgbClr val="ffc000">
                <a:lumMod val="40000"/>
                <a:lumOff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chemeClr val="accent1"/>
                </a:solidFill>
                <a:latin typeface="Calibri"/>
              </a:rPr>
              <a:t>Отдельные ценные бумаги (инвестиционный пай паевого инвестиционного фонда, депозитарные расписки, закладные, ипотечные сертификаты участия, сберегательные сертификаты, цифровое свидетельство) </a:t>
            </a:r>
            <a:br>
              <a:rPr sz="1800"/>
            </a:br>
            <a:r>
              <a:rPr b="0" lang="ru-RU" sz="1800" spc="-1" strike="noStrike">
                <a:solidFill>
                  <a:schemeClr val="accent1"/>
                </a:solidFill>
                <a:latin typeface="Calibri"/>
              </a:rPr>
              <a:t>не имеют номинальной стоимости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9" name="TextBox 12"/>
          <p:cNvSpPr/>
          <p:nvPr/>
        </p:nvSpPr>
        <p:spPr>
          <a:xfrm>
            <a:off x="551520" y="1477080"/>
            <a:ext cx="11088720" cy="45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chemeClr val="accent6"/>
                </a:solidFill>
                <a:latin typeface="Calibri"/>
              </a:rPr>
              <a:t>Подраздел 5.1. Акции и иное участие в коммерческих организациях и фондах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00" name="Рисунок 14" descr=""/>
          <p:cNvPicPr/>
          <p:nvPr/>
        </p:nvPicPr>
        <p:blipFill>
          <a:blip r:embed="rId3"/>
          <a:stretch/>
        </p:blipFill>
        <p:spPr>
          <a:xfrm>
            <a:off x="2224080" y="2125080"/>
            <a:ext cx="7743600" cy="1199880"/>
          </a:xfrm>
          <a:prstGeom prst="rect">
            <a:avLst/>
          </a:prstGeom>
          <a:ln w="0">
            <a:noFill/>
          </a:ln>
        </p:spPr>
      </p:pic>
      <p:sp>
        <p:nvSpPr>
          <p:cNvPr id="601" name="PlaceHolder 1"/>
          <p:cNvSpPr>
            <a:spLocks noGrp="1"/>
          </p:cNvSpPr>
          <p:nvPr>
            <p:ph type="sldNum" idx="44"/>
          </p:nvPr>
        </p:nvSpPr>
        <p:spPr>
          <a:xfrm>
            <a:off x="10639080" y="-43200"/>
            <a:ext cx="1146240" cy="4060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1" lang="ru-RU" sz="2800" spc="-1" strike="noStrike">
                <a:solidFill>
                  <a:schemeClr val="accent6">
                    <a:lumMod val="60000"/>
                    <a:lumOff val="40000"/>
                  </a:schemeClr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90DC109E-862D-4185-9126-F936799C725B}" type="slidenum">
              <a:rPr b="1" lang="ru-RU" sz="2800" spc="-1" strike="noStrike">
                <a:solidFill>
                  <a:schemeClr val="accent6">
                    <a:lumMod val="60000"/>
                    <a:lumOff val="40000"/>
                  </a:schemeClr>
                </a:solidFill>
                <a:latin typeface="Calibri"/>
              </a:rPr>
              <a:t>&lt;номер&gt;</a:t>
            </a:fld>
            <a:endParaRPr b="0" lang="ru-RU" sz="28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2" name="Группа 36"/>
          <p:cNvGrpSpPr/>
          <p:nvPr/>
        </p:nvGrpSpPr>
        <p:grpSpPr>
          <a:xfrm>
            <a:off x="0" y="0"/>
            <a:ext cx="12191760" cy="671400"/>
            <a:chOff x="0" y="0"/>
            <a:chExt cx="12191760" cy="671400"/>
          </a:xfrm>
        </p:grpSpPr>
        <p:sp>
          <p:nvSpPr>
            <p:cNvPr id="603" name="Прямоугольник 5"/>
            <p:cNvSpPr/>
            <p:nvPr/>
          </p:nvSpPr>
          <p:spPr>
            <a:xfrm>
              <a:off x="0" y="0"/>
              <a:ext cx="12191760" cy="35964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ru-RU" sz="1800" spc="-1" strike="noStrike">
                <a:solidFill>
                  <a:schemeClr val="dk1"/>
                </a:solidFill>
                <a:latin typeface="Calibri"/>
              </a:endParaRPr>
            </a:p>
          </p:txBody>
        </p:sp>
        <p:sp>
          <p:nvSpPr>
            <p:cNvPr id="604" name="Прямоугольник 20"/>
            <p:cNvSpPr/>
            <p:nvPr/>
          </p:nvSpPr>
          <p:spPr>
            <a:xfrm>
              <a:off x="0" y="355680"/>
              <a:ext cx="12191760" cy="1076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ru-RU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605" name="Прямоугольник 21"/>
            <p:cNvSpPr/>
            <p:nvPr/>
          </p:nvSpPr>
          <p:spPr>
            <a:xfrm>
              <a:off x="5765760" y="457200"/>
              <a:ext cx="6426000" cy="1076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ru-RU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606" name="Прямоугольник 22"/>
            <p:cNvSpPr/>
            <p:nvPr/>
          </p:nvSpPr>
          <p:spPr>
            <a:xfrm>
              <a:off x="6792120" y="563760"/>
              <a:ext cx="5399640" cy="10764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ru-RU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</p:grpSp>
      <p:pic>
        <p:nvPicPr>
          <p:cNvPr id="607" name="Объект 11" descr=""/>
          <p:cNvPicPr/>
          <p:nvPr/>
        </p:nvPicPr>
        <p:blipFill>
          <a:blip r:embed="rId1"/>
          <a:stretch/>
        </p:blipFill>
        <p:spPr>
          <a:xfrm>
            <a:off x="165600" y="0"/>
            <a:ext cx="571680" cy="691560"/>
          </a:xfrm>
          <a:prstGeom prst="rect">
            <a:avLst/>
          </a:prstGeom>
          <a:ln w="0">
            <a:noFill/>
          </a:ln>
        </p:spPr>
      </p:pic>
      <p:sp>
        <p:nvSpPr>
          <p:cNvPr id="608" name="TextBox 50"/>
          <p:cNvSpPr/>
          <p:nvPr/>
        </p:nvSpPr>
        <p:spPr>
          <a:xfrm>
            <a:off x="543600" y="791280"/>
            <a:ext cx="11088720" cy="45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chemeClr val="accent6"/>
                </a:solidFill>
                <a:latin typeface="Calibri"/>
              </a:rPr>
              <a:t>Раздел 5. Сведения о ценных бумагах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9" name="Прямоугольник 16"/>
          <p:cNvSpPr/>
          <p:nvPr/>
        </p:nvSpPr>
        <p:spPr>
          <a:xfrm>
            <a:off x="543600" y="1453320"/>
            <a:ext cx="11239920" cy="691560"/>
          </a:xfrm>
          <a:prstGeom prst="rect">
            <a:avLst/>
          </a:prstGeom>
          <a:noFill/>
          <a:ln w="28575">
            <a:solidFill>
              <a:srgbClr val="ffc000">
                <a:lumMod val="40000"/>
                <a:lumOff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chemeClr val="accent1"/>
                </a:solidFill>
                <a:latin typeface="Calibri"/>
              </a:rPr>
              <a:t>Отражению подлежат ценные бумаги, находящиеся в собственности, в т.ч. приобретенные с помощью брокера или управляющей компании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0" name="Прямоугольник 23"/>
          <p:cNvSpPr/>
          <p:nvPr/>
        </p:nvSpPr>
        <p:spPr>
          <a:xfrm>
            <a:off x="543600" y="2718360"/>
            <a:ext cx="11239920" cy="2375640"/>
          </a:xfrm>
          <a:prstGeom prst="rect">
            <a:avLst/>
          </a:prstGeom>
          <a:noFill/>
          <a:ln w="28575">
            <a:solidFill>
              <a:srgbClr val="ffc000">
                <a:lumMod val="40000"/>
                <a:lumOff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chemeClr val="accent1"/>
                </a:solidFill>
                <a:latin typeface="Calibri"/>
              </a:rPr>
              <a:t>Необходимо учитывать, что самостоятельные юридические лица, входящие в т.н. "группу компаний", могут не обладать единой базой данных и в этой связи потребуется обращаться в несколько применимых юридических лиц.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chemeClr val="accent1"/>
                </a:solidFill>
                <a:latin typeface="Calibri"/>
              </a:rPr>
              <a:t>Также при отсутствии информации в отношении отдельных граф организация в соответствии с Указанием Банка России № 5798-У проставляет прочерк. При этом данное обстоятельство не свидетельствует об отсутствии указанной информации в целом, а исключительно характеризует тот факт, что организация, в которую обратились, данной информацией не располагает, и в этой связи необходимо обратиться в другую организацию (или допускается использование данных из официальных источников в сети "Интернет")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1" name="Прямоугольник 3"/>
          <p:cNvSpPr/>
          <p:nvPr/>
        </p:nvSpPr>
        <p:spPr>
          <a:xfrm>
            <a:off x="543240" y="2284560"/>
            <a:ext cx="11239920" cy="294120"/>
          </a:xfrm>
          <a:prstGeom prst="rect">
            <a:avLst/>
          </a:prstGeom>
          <a:noFill/>
          <a:ln w="28575">
            <a:solidFill>
              <a:srgbClr val="ffc000">
                <a:lumMod val="40000"/>
                <a:lumOff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chemeClr val="accent1"/>
                </a:solidFill>
                <a:latin typeface="Calibri"/>
              </a:rPr>
              <a:t>Целесообразно пользоваться Указанием Банка России от 27.05.2021 № 5798-У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2" name="PlaceHolder 1"/>
          <p:cNvSpPr>
            <a:spLocks noGrp="1"/>
          </p:cNvSpPr>
          <p:nvPr>
            <p:ph type="sldNum" idx="45"/>
          </p:nvPr>
        </p:nvSpPr>
        <p:spPr>
          <a:xfrm>
            <a:off x="10639080" y="-43200"/>
            <a:ext cx="1146240" cy="4060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1" lang="ru-RU" sz="2800" spc="-1" strike="noStrike">
                <a:solidFill>
                  <a:schemeClr val="accent6">
                    <a:lumMod val="60000"/>
                    <a:lumOff val="40000"/>
                  </a:schemeClr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093B67E7-C296-48B6-881C-CA11D198BB29}" type="slidenum">
              <a:rPr b="1" lang="ru-RU" sz="2800" spc="-1" strike="noStrike">
                <a:solidFill>
                  <a:schemeClr val="accent6">
                    <a:lumMod val="60000"/>
                    <a:lumOff val="40000"/>
                  </a:schemeClr>
                </a:solidFill>
                <a:latin typeface="Calibri"/>
              </a:rPr>
              <a:t>&lt;номер&gt;</a:t>
            </a:fld>
            <a:endParaRPr b="0" lang="ru-RU" sz="28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3" name="Группа 36"/>
          <p:cNvGrpSpPr/>
          <p:nvPr/>
        </p:nvGrpSpPr>
        <p:grpSpPr>
          <a:xfrm>
            <a:off x="0" y="0"/>
            <a:ext cx="12191760" cy="671400"/>
            <a:chOff x="0" y="0"/>
            <a:chExt cx="12191760" cy="671400"/>
          </a:xfrm>
        </p:grpSpPr>
        <p:sp>
          <p:nvSpPr>
            <p:cNvPr id="614" name="Прямоугольник 5"/>
            <p:cNvSpPr/>
            <p:nvPr/>
          </p:nvSpPr>
          <p:spPr>
            <a:xfrm>
              <a:off x="0" y="0"/>
              <a:ext cx="12191760" cy="35964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ru-RU" sz="1800" spc="-1" strike="noStrike">
                <a:solidFill>
                  <a:schemeClr val="dk1"/>
                </a:solidFill>
                <a:latin typeface="Calibri"/>
              </a:endParaRPr>
            </a:p>
          </p:txBody>
        </p:sp>
        <p:sp>
          <p:nvSpPr>
            <p:cNvPr id="615" name="Прямоугольник 20"/>
            <p:cNvSpPr/>
            <p:nvPr/>
          </p:nvSpPr>
          <p:spPr>
            <a:xfrm>
              <a:off x="0" y="355680"/>
              <a:ext cx="12191760" cy="1076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ru-RU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616" name="Прямоугольник 21"/>
            <p:cNvSpPr/>
            <p:nvPr/>
          </p:nvSpPr>
          <p:spPr>
            <a:xfrm>
              <a:off x="5765760" y="457200"/>
              <a:ext cx="6426000" cy="1076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ru-RU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617" name="Прямоугольник 22"/>
            <p:cNvSpPr/>
            <p:nvPr/>
          </p:nvSpPr>
          <p:spPr>
            <a:xfrm>
              <a:off x="6792120" y="563760"/>
              <a:ext cx="5399640" cy="10764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ru-RU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</p:grpSp>
      <p:pic>
        <p:nvPicPr>
          <p:cNvPr id="618" name="Объект 11" descr=""/>
          <p:cNvPicPr/>
          <p:nvPr/>
        </p:nvPicPr>
        <p:blipFill>
          <a:blip r:embed="rId1"/>
          <a:stretch/>
        </p:blipFill>
        <p:spPr>
          <a:xfrm>
            <a:off x="165600" y="0"/>
            <a:ext cx="571680" cy="691560"/>
          </a:xfrm>
          <a:prstGeom prst="rect">
            <a:avLst/>
          </a:prstGeom>
          <a:ln w="0">
            <a:noFill/>
          </a:ln>
        </p:spPr>
      </p:pic>
      <p:sp>
        <p:nvSpPr>
          <p:cNvPr id="619" name="TextBox 2"/>
          <p:cNvSpPr/>
          <p:nvPr/>
        </p:nvSpPr>
        <p:spPr>
          <a:xfrm>
            <a:off x="543600" y="791280"/>
            <a:ext cx="11088720" cy="45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chemeClr val="accent6"/>
                </a:solidFill>
                <a:latin typeface="Calibri"/>
              </a:rPr>
              <a:t>Раздел 6. Сведения об обязательствах имущественного характера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20" name="Рисунок 3" descr=""/>
          <p:cNvPicPr/>
          <p:nvPr/>
        </p:nvPicPr>
        <p:blipFill>
          <a:blip r:embed="rId2"/>
          <a:stretch/>
        </p:blipFill>
        <p:spPr>
          <a:xfrm>
            <a:off x="2224080" y="3084120"/>
            <a:ext cx="7743600" cy="694800"/>
          </a:xfrm>
          <a:prstGeom prst="rect">
            <a:avLst/>
          </a:prstGeom>
          <a:ln w="0">
            <a:noFill/>
          </a:ln>
        </p:spPr>
      </p:pic>
      <p:sp>
        <p:nvSpPr>
          <p:cNvPr id="621" name="TextBox 4"/>
          <p:cNvSpPr/>
          <p:nvPr/>
        </p:nvSpPr>
        <p:spPr>
          <a:xfrm>
            <a:off x="551520" y="1479240"/>
            <a:ext cx="11088720" cy="45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chemeClr val="accent6"/>
                </a:solidFill>
                <a:latin typeface="Calibri"/>
              </a:rPr>
              <a:t>Подраздел 6.1. Объекты недвижимого имущества, находящиеся в пользовании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2" name="Прямоугольник 6"/>
          <p:cNvSpPr/>
          <p:nvPr/>
        </p:nvSpPr>
        <p:spPr>
          <a:xfrm>
            <a:off x="543240" y="4221360"/>
            <a:ext cx="11239920" cy="467640"/>
          </a:xfrm>
          <a:prstGeom prst="rect">
            <a:avLst/>
          </a:prstGeom>
          <a:noFill/>
          <a:ln w="28575">
            <a:solidFill>
              <a:srgbClr val="ffc000">
                <a:lumMod val="40000"/>
                <a:lumOff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chemeClr val="accent1"/>
                </a:solidFill>
                <a:latin typeface="Calibri"/>
              </a:rPr>
              <a:t>Квартира по регистрации обязательно указывается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3" name="Прямоугольник 7"/>
          <p:cNvSpPr/>
          <p:nvPr/>
        </p:nvSpPr>
        <p:spPr>
          <a:xfrm>
            <a:off x="543240" y="4799880"/>
            <a:ext cx="11239920" cy="467640"/>
          </a:xfrm>
          <a:prstGeom prst="rect">
            <a:avLst/>
          </a:prstGeom>
          <a:noFill/>
          <a:ln w="28575">
            <a:solidFill>
              <a:srgbClr val="ffc000">
                <a:lumMod val="40000"/>
                <a:lumOff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chemeClr val="accent1"/>
                </a:solidFill>
                <a:latin typeface="Calibri"/>
              </a:rPr>
              <a:t>Фактическое пользование указывается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4" name="Прямоугольник 8"/>
          <p:cNvSpPr/>
          <p:nvPr/>
        </p:nvSpPr>
        <p:spPr>
          <a:xfrm>
            <a:off x="543240" y="2167200"/>
            <a:ext cx="11239920" cy="691560"/>
          </a:xfrm>
          <a:prstGeom prst="rect">
            <a:avLst/>
          </a:prstGeom>
          <a:noFill/>
          <a:ln w="28575">
            <a:solidFill>
              <a:srgbClr val="ffc000">
                <a:lumMod val="40000"/>
                <a:lumOff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chemeClr val="accent1"/>
                </a:solidFill>
                <a:latin typeface="Calibri"/>
              </a:rPr>
              <a:t>Указывается недвижимое имущество, находящееся во временном пользовании (не в собственности) декларанта, а также основание пользования (договор аренды, фактическое предоставление и другие)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5" name="Прямоугольник 9"/>
          <p:cNvSpPr/>
          <p:nvPr/>
        </p:nvSpPr>
        <p:spPr>
          <a:xfrm>
            <a:off x="543240" y="5378400"/>
            <a:ext cx="11239920" cy="467640"/>
          </a:xfrm>
          <a:prstGeom prst="rect">
            <a:avLst/>
          </a:prstGeom>
          <a:noFill/>
          <a:ln w="28575">
            <a:solidFill>
              <a:srgbClr val="ffc000">
                <a:lumMod val="40000"/>
                <a:lumOff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chemeClr val="accent1"/>
                </a:solidFill>
                <a:latin typeface="Calibri"/>
              </a:rPr>
              <a:t>Транспортные средства в лизинге не отражаются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6" name="PlaceHolder 1"/>
          <p:cNvSpPr>
            <a:spLocks noGrp="1"/>
          </p:cNvSpPr>
          <p:nvPr>
            <p:ph type="sldNum" idx="46"/>
          </p:nvPr>
        </p:nvSpPr>
        <p:spPr>
          <a:xfrm>
            <a:off x="10639080" y="-43200"/>
            <a:ext cx="1146240" cy="4060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1" lang="ru-RU" sz="2800" spc="-1" strike="noStrike">
                <a:solidFill>
                  <a:schemeClr val="accent6">
                    <a:lumMod val="60000"/>
                    <a:lumOff val="40000"/>
                  </a:schemeClr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CF256895-6524-4DA9-874D-C39F6562E7A1}" type="slidenum">
              <a:rPr b="1" lang="ru-RU" sz="2800" spc="-1" strike="noStrike">
                <a:solidFill>
                  <a:schemeClr val="accent6">
                    <a:lumMod val="60000"/>
                    <a:lumOff val="40000"/>
                  </a:schemeClr>
                </a:solidFill>
                <a:latin typeface="Calibri"/>
              </a:rPr>
              <a:t>&lt;номер&gt;</a:t>
            </a:fld>
            <a:endParaRPr b="0" lang="ru-RU" sz="28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7" name="Группа 36"/>
          <p:cNvGrpSpPr/>
          <p:nvPr/>
        </p:nvGrpSpPr>
        <p:grpSpPr>
          <a:xfrm>
            <a:off x="0" y="0"/>
            <a:ext cx="12191760" cy="671400"/>
            <a:chOff x="0" y="0"/>
            <a:chExt cx="12191760" cy="671400"/>
          </a:xfrm>
        </p:grpSpPr>
        <p:sp>
          <p:nvSpPr>
            <p:cNvPr id="628" name="Прямоугольник 5"/>
            <p:cNvSpPr/>
            <p:nvPr/>
          </p:nvSpPr>
          <p:spPr>
            <a:xfrm>
              <a:off x="0" y="0"/>
              <a:ext cx="12191760" cy="35964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ru-RU" sz="1800" spc="-1" strike="noStrike">
                <a:solidFill>
                  <a:schemeClr val="dk1"/>
                </a:solidFill>
                <a:latin typeface="Calibri"/>
              </a:endParaRPr>
            </a:p>
          </p:txBody>
        </p:sp>
        <p:sp>
          <p:nvSpPr>
            <p:cNvPr id="629" name="Прямоугольник 20"/>
            <p:cNvSpPr/>
            <p:nvPr/>
          </p:nvSpPr>
          <p:spPr>
            <a:xfrm>
              <a:off x="0" y="355680"/>
              <a:ext cx="12191760" cy="1076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ru-RU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630" name="Прямоугольник 21"/>
            <p:cNvSpPr/>
            <p:nvPr/>
          </p:nvSpPr>
          <p:spPr>
            <a:xfrm>
              <a:off x="5765760" y="457200"/>
              <a:ext cx="6426000" cy="1076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ru-RU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631" name="Прямоугольник 22"/>
            <p:cNvSpPr/>
            <p:nvPr/>
          </p:nvSpPr>
          <p:spPr>
            <a:xfrm>
              <a:off x="6792120" y="563760"/>
              <a:ext cx="5399640" cy="10764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ru-RU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</p:grpSp>
      <p:pic>
        <p:nvPicPr>
          <p:cNvPr id="632" name="Объект 11" descr=""/>
          <p:cNvPicPr/>
          <p:nvPr/>
        </p:nvPicPr>
        <p:blipFill>
          <a:blip r:embed="rId1"/>
          <a:stretch/>
        </p:blipFill>
        <p:spPr>
          <a:xfrm>
            <a:off x="165600" y="0"/>
            <a:ext cx="571680" cy="691560"/>
          </a:xfrm>
          <a:prstGeom prst="rect">
            <a:avLst/>
          </a:prstGeom>
          <a:ln w="0">
            <a:noFill/>
          </a:ln>
        </p:spPr>
      </p:pic>
      <p:sp>
        <p:nvSpPr>
          <p:cNvPr id="633" name="TextBox 2"/>
          <p:cNvSpPr/>
          <p:nvPr/>
        </p:nvSpPr>
        <p:spPr>
          <a:xfrm>
            <a:off x="543600" y="791280"/>
            <a:ext cx="11088720" cy="45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chemeClr val="accent6"/>
                </a:solidFill>
                <a:latin typeface="Calibri"/>
              </a:rPr>
              <a:t>Раздел 6. Сведения об обязательствах имущественного характера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4" name="TextBox 4"/>
          <p:cNvSpPr/>
          <p:nvPr/>
        </p:nvSpPr>
        <p:spPr>
          <a:xfrm>
            <a:off x="551520" y="1479240"/>
            <a:ext cx="11088720" cy="45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chemeClr val="accent6"/>
                </a:solidFill>
                <a:latin typeface="Calibri"/>
              </a:rPr>
              <a:t>Подраздел 6.1. Объекты недвижимого имущества, находящиеся в пользовании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5" name="Прямоугольник 16"/>
          <p:cNvSpPr/>
          <p:nvPr/>
        </p:nvSpPr>
        <p:spPr>
          <a:xfrm>
            <a:off x="543240" y="4249800"/>
            <a:ext cx="11239920" cy="359640"/>
          </a:xfrm>
          <a:prstGeom prst="rect">
            <a:avLst/>
          </a:prstGeom>
          <a:noFill/>
          <a:ln w="28575">
            <a:solidFill>
              <a:srgbClr val="ffc000">
                <a:lumMod val="40000"/>
                <a:lumOff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chemeClr val="accent1"/>
                </a:solidFill>
                <a:latin typeface="Calibri"/>
              </a:rPr>
              <a:t>Если факт пользования отсутствует, то объект в пользовании не указывается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6" name="Прямоугольник 17"/>
          <p:cNvSpPr/>
          <p:nvPr/>
        </p:nvSpPr>
        <p:spPr>
          <a:xfrm>
            <a:off x="543240" y="4716360"/>
            <a:ext cx="11239920" cy="1223640"/>
          </a:xfrm>
          <a:prstGeom prst="rect">
            <a:avLst/>
          </a:prstGeom>
          <a:noFill/>
          <a:ln w="28575">
            <a:solidFill>
              <a:srgbClr val="ffc000">
                <a:lumMod val="40000"/>
                <a:lumOff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chemeClr val="accent1"/>
                </a:solidFill>
                <a:latin typeface="Calibri"/>
              </a:rPr>
              <a:t>Если имеется факт пользования, то объект обязательно подлежит отражению в подразделе 3.1 или 6.1 </a:t>
            </a:r>
            <a:br>
              <a:rPr sz="1800"/>
            </a:br>
            <a:r>
              <a:rPr b="0" lang="ru-RU" sz="1800" spc="-1" strike="noStrike">
                <a:solidFill>
                  <a:schemeClr val="accent1"/>
                </a:solidFill>
                <a:latin typeface="Calibri"/>
              </a:rPr>
              <a:t>(в зависимости от наличия права собственности)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chemeClr val="accent1"/>
                </a:solidFill>
                <a:latin typeface="Calibri"/>
              </a:rPr>
              <a:t>При этом право собственности иного лица (например, супруги (супруга)) не является квалифицирующим признаком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7" name="Прямоугольник 18"/>
          <p:cNvSpPr/>
          <p:nvPr/>
        </p:nvSpPr>
        <p:spPr>
          <a:xfrm>
            <a:off x="543240" y="2167200"/>
            <a:ext cx="11239920" cy="933840"/>
          </a:xfrm>
          <a:prstGeom prst="rect">
            <a:avLst/>
          </a:prstGeom>
          <a:noFill/>
          <a:ln w="28575">
            <a:solidFill>
              <a:srgbClr val="ffc000">
                <a:lumMod val="40000"/>
                <a:lumOff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chemeClr val="accent1"/>
                </a:solidFill>
                <a:latin typeface="Calibri"/>
              </a:rPr>
              <a:t>В случае, если объект недвижимого имущества находится в долевой собственности у служащего (работника) </a:t>
            </a:r>
            <a:br>
              <a:rPr sz="1800"/>
            </a:br>
            <a:r>
              <a:rPr b="0" lang="ru-RU" sz="1800" spc="-1" strike="noStrike">
                <a:solidFill>
                  <a:schemeClr val="accent1"/>
                </a:solidFill>
                <a:latin typeface="Calibri"/>
              </a:rPr>
              <a:t>и лица, в отношении которого справка не представляется, в зависимости от наличия фактов пользования такая доля подлежит отражению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8" name="Прямоугольник 19"/>
          <p:cNvSpPr/>
          <p:nvPr/>
        </p:nvSpPr>
        <p:spPr>
          <a:xfrm>
            <a:off x="543240" y="3207600"/>
            <a:ext cx="11239920" cy="935640"/>
          </a:xfrm>
          <a:prstGeom prst="rect">
            <a:avLst/>
          </a:prstGeom>
          <a:noFill/>
          <a:ln w="28575">
            <a:solidFill>
              <a:srgbClr val="ffc000">
                <a:lumMod val="40000"/>
                <a:lumOff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chemeClr val="accent1"/>
                </a:solidFill>
                <a:latin typeface="Calibri"/>
              </a:rPr>
              <a:t>Подлежит отражению имущество, используемое для бытовых нужд, но не зарегистрированное в установленном порядке органами Росреестра, объекты незавершенного строительства;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chemeClr val="accent1"/>
                </a:solidFill>
                <a:latin typeface="Calibri"/>
              </a:rPr>
              <a:t>Пользование может быть "фактическим", а площадь может указываться с учетом применимых обстоятельств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9" name="Прямоугольник 3"/>
          <p:cNvSpPr/>
          <p:nvPr/>
        </p:nvSpPr>
        <p:spPr>
          <a:xfrm>
            <a:off x="543240" y="6046560"/>
            <a:ext cx="11239920" cy="647640"/>
          </a:xfrm>
          <a:prstGeom prst="rect">
            <a:avLst/>
          </a:prstGeom>
          <a:noFill/>
          <a:ln w="28575">
            <a:solidFill>
              <a:srgbClr val="ffc000">
                <a:lumMod val="40000"/>
                <a:lumOff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chemeClr val="accent1"/>
                </a:solidFill>
                <a:latin typeface="Calibri"/>
              </a:rPr>
              <a:t>Административное здание, являющееся местом прохождения федеральной государственной службы, </a:t>
            </a:r>
            <a:br>
              <a:rPr sz="1800"/>
            </a:br>
            <a:r>
              <a:rPr b="0" lang="ru-RU" sz="1800" spc="-1" strike="noStrike">
                <a:solidFill>
                  <a:schemeClr val="accent1"/>
                </a:solidFill>
                <a:latin typeface="Calibri"/>
              </a:rPr>
              <a:t>в пользовании не указывается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0" name="PlaceHolder 1"/>
          <p:cNvSpPr>
            <a:spLocks noGrp="1"/>
          </p:cNvSpPr>
          <p:nvPr>
            <p:ph type="sldNum" idx="47"/>
          </p:nvPr>
        </p:nvSpPr>
        <p:spPr>
          <a:xfrm>
            <a:off x="10639080" y="-43200"/>
            <a:ext cx="1146240" cy="4060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1" lang="ru-RU" sz="2800" spc="-1" strike="noStrike">
                <a:solidFill>
                  <a:schemeClr val="accent6">
                    <a:lumMod val="60000"/>
                    <a:lumOff val="40000"/>
                  </a:schemeClr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259637C1-CCFD-49C3-88DA-A6DB911471C7}" type="slidenum">
              <a:rPr b="1" lang="ru-RU" sz="2800" spc="-1" strike="noStrike">
                <a:solidFill>
                  <a:schemeClr val="accent6">
                    <a:lumMod val="60000"/>
                    <a:lumOff val="40000"/>
                  </a:schemeClr>
                </a:solidFill>
                <a:latin typeface="Calibri"/>
              </a:rPr>
              <a:t>&lt;номер&gt;</a:t>
            </a:fld>
            <a:endParaRPr b="0" lang="ru-RU" sz="28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" name="Группа 74"/>
          <p:cNvGrpSpPr/>
          <p:nvPr/>
        </p:nvGrpSpPr>
        <p:grpSpPr>
          <a:xfrm>
            <a:off x="8978760" y="3732120"/>
            <a:ext cx="3310920" cy="2959200"/>
            <a:chOff x="8978760" y="3732120"/>
            <a:chExt cx="3310920" cy="2959200"/>
          </a:xfrm>
        </p:grpSpPr>
        <p:pic>
          <p:nvPicPr>
            <p:cNvPr id="120" name="Picture 2" descr="C:\Users\TuguchevNM\Downloads\noun_741293_cc.png"/>
            <p:cNvPicPr/>
            <p:nvPr/>
          </p:nvPicPr>
          <p:blipFill>
            <a:blip r:embed="rId1"/>
            <a:srcRect l="0" t="0" r="0" b="13653"/>
            <a:stretch/>
          </p:blipFill>
          <p:spPr>
            <a:xfrm>
              <a:off x="8978760" y="3832200"/>
              <a:ext cx="3310920" cy="28591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21" name="Прямоугольник 32"/>
            <p:cNvSpPr/>
            <p:nvPr/>
          </p:nvSpPr>
          <p:spPr>
            <a:xfrm>
              <a:off x="9518040" y="3732120"/>
              <a:ext cx="2322000" cy="293004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ru-RU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</p:grpSp>
      <p:grpSp>
        <p:nvGrpSpPr>
          <p:cNvPr id="122" name="Группа 15"/>
          <p:cNvGrpSpPr/>
          <p:nvPr/>
        </p:nvGrpSpPr>
        <p:grpSpPr>
          <a:xfrm>
            <a:off x="0" y="0"/>
            <a:ext cx="12191760" cy="671400"/>
            <a:chOff x="0" y="0"/>
            <a:chExt cx="12191760" cy="671400"/>
          </a:xfrm>
        </p:grpSpPr>
        <p:sp>
          <p:nvSpPr>
            <p:cNvPr id="123" name="Прямоугольник 16"/>
            <p:cNvSpPr/>
            <p:nvPr/>
          </p:nvSpPr>
          <p:spPr>
            <a:xfrm>
              <a:off x="0" y="0"/>
              <a:ext cx="12191760" cy="35964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ru-RU" sz="1800" spc="-1" strike="noStrike">
                <a:solidFill>
                  <a:schemeClr val="dk1"/>
                </a:solidFill>
                <a:latin typeface="Calibri"/>
              </a:endParaRPr>
            </a:p>
          </p:txBody>
        </p:sp>
        <p:sp>
          <p:nvSpPr>
            <p:cNvPr id="124" name="Прямоугольник 18"/>
            <p:cNvSpPr/>
            <p:nvPr/>
          </p:nvSpPr>
          <p:spPr>
            <a:xfrm>
              <a:off x="0" y="355680"/>
              <a:ext cx="12191760" cy="1076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ru-RU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125" name="Прямоугольник 19"/>
            <p:cNvSpPr/>
            <p:nvPr/>
          </p:nvSpPr>
          <p:spPr>
            <a:xfrm>
              <a:off x="5765760" y="457200"/>
              <a:ext cx="6426000" cy="1076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ru-RU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126" name="Прямоугольник 23"/>
            <p:cNvSpPr/>
            <p:nvPr/>
          </p:nvSpPr>
          <p:spPr>
            <a:xfrm>
              <a:off x="6792120" y="563760"/>
              <a:ext cx="5399640" cy="10764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ru-RU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</p:grpSp>
      <p:pic>
        <p:nvPicPr>
          <p:cNvPr id="127" name="Объект 11" descr=""/>
          <p:cNvPicPr/>
          <p:nvPr/>
        </p:nvPicPr>
        <p:blipFill>
          <a:blip r:embed="rId2"/>
          <a:stretch/>
        </p:blipFill>
        <p:spPr>
          <a:xfrm>
            <a:off x="165600" y="0"/>
            <a:ext cx="571680" cy="691560"/>
          </a:xfrm>
          <a:prstGeom prst="rect">
            <a:avLst/>
          </a:prstGeom>
          <a:ln w="0">
            <a:noFill/>
          </a:ln>
        </p:spPr>
      </p:pic>
      <p:sp>
        <p:nvSpPr>
          <p:cNvPr id="128" name="TextBox 30"/>
          <p:cNvSpPr/>
          <p:nvPr/>
        </p:nvSpPr>
        <p:spPr>
          <a:xfrm>
            <a:off x="551520" y="849600"/>
            <a:ext cx="1108872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chemeClr val="accent6"/>
                </a:solidFill>
                <a:latin typeface="Calibri"/>
              </a:rPr>
              <a:t>Методическое обеспечение представления сведений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Шестиугольник 20"/>
          <p:cNvSpPr/>
          <p:nvPr/>
        </p:nvSpPr>
        <p:spPr>
          <a:xfrm>
            <a:off x="1476360" y="1595520"/>
            <a:ext cx="4812120" cy="176976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chemeClr val="lt1"/>
                </a:solidFill>
                <a:latin typeface="Calibri"/>
              </a:rPr>
              <a:t>Методические рекомендации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200" spc="-1" strike="noStrike">
                <a:solidFill>
                  <a:schemeClr val="lt1"/>
                </a:solidFill>
                <a:latin typeface="Calibri"/>
              </a:rPr>
              <a:t>по вопросам представления сведений о доходах, расходах, об имуществе и обязательствах имущественного характера и заполнения соответствующей формы справки в 202</a:t>
            </a:r>
            <a:r>
              <a:rPr b="1" lang="en-GB" sz="1200" spc="-1" strike="noStrike">
                <a:solidFill>
                  <a:schemeClr val="lt1"/>
                </a:solidFill>
                <a:latin typeface="Calibri"/>
              </a:rPr>
              <a:t>4</a:t>
            </a:r>
            <a:r>
              <a:rPr b="1" lang="ru-RU" sz="1200" spc="-1" strike="noStrike">
                <a:solidFill>
                  <a:schemeClr val="lt1"/>
                </a:solidFill>
                <a:latin typeface="Calibri"/>
              </a:rPr>
              <a:t> году </a:t>
            </a:r>
            <a:br>
              <a:rPr sz="1200"/>
            </a:br>
            <a:r>
              <a:rPr b="1" lang="ru-RU" sz="1200" spc="-1" strike="noStrike">
                <a:solidFill>
                  <a:schemeClr val="lt1"/>
                </a:solidFill>
                <a:latin typeface="Calibri"/>
              </a:rPr>
              <a:t>(за отчетный 202</a:t>
            </a:r>
            <a:r>
              <a:rPr b="1" lang="en-GB" sz="1200" spc="-1" strike="noStrike">
                <a:solidFill>
                  <a:schemeClr val="lt1"/>
                </a:solidFill>
                <a:latin typeface="Calibri"/>
              </a:rPr>
              <a:t>3</a:t>
            </a:r>
            <a:r>
              <a:rPr b="1" lang="ru-RU" sz="1200" spc="-1" strike="noStrike">
                <a:solidFill>
                  <a:schemeClr val="lt1"/>
                </a:solidFill>
                <a:latin typeface="Calibri"/>
              </a:rPr>
              <a:t> год)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Шестиугольник 24"/>
          <p:cNvSpPr/>
          <p:nvPr/>
        </p:nvSpPr>
        <p:spPr>
          <a:xfrm>
            <a:off x="5933520" y="3083040"/>
            <a:ext cx="4812840" cy="177084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chemeClr val="lt1"/>
                </a:solidFill>
                <a:latin typeface="Calibri"/>
              </a:rPr>
              <a:t>Методические рекомендации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200" spc="-1" strike="noStrike">
                <a:solidFill>
                  <a:schemeClr val="lt1"/>
                </a:solidFill>
                <a:latin typeface="Calibri"/>
              </a:rPr>
              <a:t>по проведению анализа сведений о доходах, расходах, об имуществе и обязательствах имущественного характера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Шестиугольник 21"/>
          <p:cNvSpPr/>
          <p:nvPr/>
        </p:nvSpPr>
        <p:spPr>
          <a:xfrm>
            <a:off x="1475640" y="4570920"/>
            <a:ext cx="4812840" cy="177084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chemeClr val="lt1"/>
                </a:solidFill>
                <a:latin typeface="Calibri"/>
              </a:rPr>
              <a:t>Обзор практики привлечения </a:t>
            </a:r>
            <a:br>
              <a:rPr sz="1800"/>
            </a:br>
            <a:r>
              <a:rPr b="1" lang="ru-RU" sz="1800" spc="-1" strike="noStrike">
                <a:solidFill>
                  <a:schemeClr val="lt1"/>
                </a:solidFill>
                <a:latin typeface="Calibri"/>
              </a:rPr>
              <a:t>к ответственности</a:t>
            </a:r>
            <a:r>
              <a:rPr b="1" lang="ru-RU" sz="1400" spc="-1" strike="noStrike">
                <a:solidFill>
                  <a:schemeClr val="lt1"/>
                </a:solidFill>
                <a:latin typeface="Calibri"/>
              </a:rPr>
              <a:t> 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200" spc="-1" strike="noStrike">
                <a:solidFill>
                  <a:schemeClr val="lt1"/>
                </a:solidFill>
                <a:latin typeface="Calibri"/>
              </a:rPr>
              <a:t>государственных (муниципальных) служащих за несоблюдение ограничений и запретов,  неисполнение обязанностей, установленных в целях противодействия коррупции (версия 2.0)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2" name="Picture 2" descr="http://qrcoder.ru/code/?https%3A%2F%2Fmintrud.gov.ru%2Fministry%2Fprogramms%2Fanticorruption%2F9%2F5&amp;4&amp;0"/>
          <p:cNvPicPr/>
          <p:nvPr/>
        </p:nvPicPr>
        <p:blipFill>
          <a:blip r:embed="rId3"/>
          <a:stretch/>
        </p:blipFill>
        <p:spPr>
          <a:xfrm>
            <a:off x="6598800" y="1940760"/>
            <a:ext cx="1079640" cy="1079640"/>
          </a:xfrm>
          <a:prstGeom prst="rect">
            <a:avLst/>
          </a:prstGeom>
          <a:ln w="0">
            <a:noFill/>
          </a:ln>
        </p:spPr>
      </p:pic>
      <p:pic>
        <p:nvPicPr>
          <p:cNvPr id="133" name="Picture 4" descr="http://qrcoder.ru/code/?https%3A%2F%2Fmintrud.gov.ru%2Fministry%2Fprogramms%2Fanticorruption%2F9%2F12&amp;4&amp;0"/>
          <p:cNvPicPr/>
          <p:nvPr/>
        </p:nvPicPr>
        <p:blipFill>
          <a:blip r:embed="rId4"/>
          <a:stretch/>
        </p:blipFill>
        <p:spPr>
          <a:xfrm>
            <a:off x="4123080" y="3428640"/>
            <a:ext cx="1080360" cy="1080360"/>
          </a:xfrm>
          <a:prstGeom prst="rect">
            <a:avLst/>
          </a:prstGeom>
          <a:ln w="0">
            <a:noFill/>
          </a:ln>
        </p:spPr>
      </p:pic>
      <p:pic>
        <p:nvPicPr>
          <p:cNvPr id="134" name="Picture 6" descr="http://qrcoder.ru/code/?https%3A%2F%2Fmintrud.gov.ru%2Fministry%2Fprogramms%2Fanticorruption%2F9%2F7&amp;4&amp;0"/>
          <p:cNvPicPr/>
          <p:nvPr/>
        </p:nvPicPr>
        <p:blipFill>
          <a:blip r:embed="rId5"/>
          <a:stretch/>
        </p:blipFill>
        <p:spPr>
          <a:xfrm>
            <a:off x="6598800" y="4981320"/>
            <a:ext cx="1079640" cy="1079640"/>
          </a:xfrm>
          <a:prstGeom prst="rect">
            <a:avLst/>
          </a:prstGeom>
          <a:ln w="0">
            <a:noFill/>
          </a:ln>
        </p:spPr>
      </p:pic>
      <p:sp>
        <p:nvSpPr>
          <p:cNvPr id="135" name="PlaceHolder 1"/>
          <p:cNvSpPr>
            <a:spLocks noGrp="1"/>
          </p:cNvSpPr>
          <p:nvPr>
            <p:ph type="sldNum" idx="12"/>
          </p:nvPr>
        </p:nvSpPr>
        <p:spPr>
          <a:xfrm>
            <a:off x="10639080" y="-43200"/>
            <a:ext cx="1146240" cy="4060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1" lang="ru-RU" sz="2800" spc="-1" strike="noStrike">
                <a:solidFill>
                  <a:schemeClr val="accent6">
                    <a:lumMod val="60000"/>
                    <a:lumOff val="40000"/>
                  </a:schemeClr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2D499112-64E9-445C-847A-6B587CB24C97}" type="slidenum">
              <a:rPr b="1" lang="ru-RU" sz="2800" spc="-1" strike="noStrike">
                <a:solidFill>
                  <a:schemeClr val="accent6">
                    <a:lumMod val="60000"/>
                    <a:lumOff val="40000"/>
                  </a:schemeClr>
                </a:solidFill>
                <a:latin typeface="Calibri"/>
              </a:rPr>
              <a:t>&lt;номер&gt;</a:t>
            </a:fld>
            <a:endParaRPr b="0" lang="ru-RU" sz="28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1" name="Группа 36"/>
          <p:cNvGrpSpPr/>
          <p:nvPr/>
        </p:nvGrpSpPr>
        <p:grpSpPr>
          <a:xfrm>
            <a:off x="0" y="0"/>
            <a:ext cx="12191760" cy="671400"/>
            <a:chOff x="0" y="0"/>
            <a:chExt cx="12191760" cy="671400"/>
          </a:xfrm>
        </p:grpSpPr>
        <p:sp>
          <p:nvSpPr>
            <p:cNvPr id="642" name="Прямоугольник 5"/>
            <p:cNvSpPr/>
            <p:nvPr/>
          </p:nvSpPr>
          <p:spPr>
            <a:xfrm>
              <a:off x="0" y="0"/>
              <a:ext cx="12191760" cy="35964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ru-RU" sz="1800" spc="-1" strike="noStrike">
                <a:solidFill>
                  <a:schemeClr val="dk1"/>
                </a:solidFill>
                <a:latin typeface="Calibri"/>
              </a:endParaRPr>
            </a:p>
          </p:txBody>
        </p:sp>
        <p:sp>
          <p:nvSpPr>
            <p:cNvPr id="643" name="Прямоугольник 20"/>
            <p:cNvSpPr/>
            <p:nvPr/>
          </p:nvSpPr>
          <p:spPr>
            <a:xfrm>
              <a:off x="0" y="355680"/>
              <a:ext cx="12191760" cy="1076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ru-RU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644" name="Прямоугольник 21"/>
            <p:cNvSpPr/>
            <p:nvPr/>
          </p:nvSpPr>
          <p:spPr>
            <a:xfrm>
              <a:off x="5765760" y="457200"/>
              <a:ext cx="6426000" cy="1076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ru-RU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645" name="Прямоугольник 22"/>
            <p:cNvSpPr/>
            <p:nvPr/>
          </p:nvSpPr>
          <p:spPr>
            <a:xfrm>
              <a:off x="6792120" y="563760"/>
              <a:ext cx="5399640" cy="10764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ru-RU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</p:grpSp>
      <p:pic>
        <p:nvPicPr>
          <p:cNvPr id="646" name="Объект 11" descr=""/>
          <p:cNvPicPr/>
          <p:nvPr/>
        </p:nvPicPr>
        <p:blipFill>
          <a:blip r:embed="rId1"/>
          <a:stretch/>
        </p:blipFill>
        <p:spPr>
          <a:xfrm>
            <a:off x="165600" y="0"/>
            <a:ext cx="571680" cy="691560"/>
          </a:xfrm>
          <a:prstGeom prst="rect">
            <a:avLst/>
          </a:prstGeom>
          <a:ln w="0">
            <a:noFill/>
          </a:ln>
        </p:spPr>
      </p:pic>
      <p:sp>
        <p:nvSpPr>
          <p:cNvPr id="647" name="TextBox 2"/>
          <p:cNvSpPr/>
          <p:nvPr/>
        </p:nvSpPr>
        <p:spPr>
          <a:xfrm>
            <a:off x="543600" y="791280"/>
            <a:ext cx="11088720" cy="45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chemeClr val="accent6"/>
                </a:solidFill>
                <a:latin typeface="Calibri"/>
              </a:rPr>
              <a:t>Раздел 6. Сведения об обязательствах имущественного характера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8" name="TextBox 4"/>
          <p:cNvSpPr/>
          <p:nvPr/>
        </p:nvSpPr>
        <p:spPr>
          <a:xfrm>
            <a:off x="551520" y="1353960"/>
            <a:ext cx="11088720" cy="45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chemeClr val="accent6"/>
                </a:solidFill>
                <a:latin typeface="Calibri"/>
              </a:rPr>
              <a:t>Подраздел 6.2. Срочные обязательства финансового характера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9" name="Прямоугольник 8"/>
          <p:cNvSpPr/>
          <p:nvPr/>
        </p:nvSpPr>
        <p:spPr>
          <a:xfrm>
            <a:off x="543240" y="1817280"/>
            <a:ext cx="11239920" cy="691560"/>
          </a:xfrm>
          <a:prstGeom prst="rect">
            <a:avLst/>
          </a:prstGeom>
          <a:noFill/>
          <a:ln w="28575">
            <a:solidFill>
              <a:srgbClr val="ffc000">
                <a:lumMod val="40000"/>
                <a:lumOff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chemeClr val="accent1"/>
                </a:solidFill>
                <a:latin typeface="Calibri"/>
              </a:rPr>
              <a:t>Указывается каждое имеющееся на отчетную дату срочное обязательство финансового характера на сумму, равную или превышающую 500 000 руб., кредитором или должником по которому является декларант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50" name="Рисунок 10" descr=""/>
          <p:cNvPicPr/>
          <p:nvPr/>
        </p:nvPicPr>
        <p:blipFill>
          <a:blip r:embed="rId2"/>
          <a:stretch/>
        </p:blipFill>
        <p:spPr>
          <a:xfrm>
            <a:off x="2230560" y="2604960"/>
            <a:ext cx="7714800" cy="1180800"/>
          </a:xfrm>
          <a:prstGeom prst="rect">
            <a:avLst/>
          </a:prstGeom>
          <a:ln w="0">
            <a:noFill/>
          </a:ln>
        </p:spPr>
      </p:pic>
      <p:sp>
        <p:nvSpPr>
          <p:cNvPr id="651" name="Прямоугольник 12"/>
          <p:cNvSpPr/>
          <p:nvPr/>
        </p:nvSpPr>
        <p:spPr>
          <a:xfrm>
            <a:off x="1047240" y="4479840"/>
            <a:ext cx="8228160" cy="464760"/>
          </a:xfrm>
          <a:prstGeom prst="rect">
            <a:avLst/>
          </a:prstGeom>
          <a:noFill/>
          <a:ln w="28575">
            <a:solidFill>
              <a:srgbClr val="ffc000">
                <a:lumMod val="40000"/>
                <a:lumOff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80000"/>
              </a:lnSpc>
            </a:pPr>
            <a:r>
              <a:rPr b="0" lang="ru-RU" sz="1800" spc="-1" strike="noStrike">
                <a:solidFill>
                  <a:schemeClr val="accent1"/>
                </a:solidFill>
                <a:latin typeface="Calibri"/>
              </a:rPr>
              <a:t>участие в долевом строительстве объекта недвижимости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2" name="Прямоугольник 14"/>
          <p:cNvSpPr/>
          <p:nvPr/>
        </p:nvSpPr>
        <p:spPr>
          <a:xfrm>
            <a:off x="543240" y="3900600"/>
            <a:ext cx="11239920" cy="4647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ad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chemeClr val="accent1"/>
                </a:solidFill>
                <a:latin typeface="Calibri"/>
              </a:rPr>
              <a:t>Отдельные виды срочных обязательств финансового характера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3" name="Прямоугольник 17"/>
          <p:cNvSpPr/>
          <p:nvPr/>
        </p:nvSpPr>
        <p:spPr>
          <a:xfrm>
            <a:off x="1047240" y="5041080"/>
            <a:ext cx="8228160" cy="464760"/>
          </a:xfrm>
          <a:prstGeom prst="rect">
            <a:avLst/>
          </a:prstGeom>
          <a:noFill/>
          <a:ln w="28575">
            <a:solidFill>
              <a:srgbClr val="ffc000">
                <a:lumMod val="40000"/>
                <a:lumOff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80000"/>
              </a:lnSpc>
            </a:pPr>
            <a:r>
              <a:rPr b="0" lang="ru-RU" sz="1800" spc="-1" strike="noStrike">
                <a:solidFill>
                  <a:schemeClr val="accent1"/>
                </a:solidFill>
                <a:latin typeface="Calibri"/>
              </a:rPr>
              <a:t>обязательства по ипотеке в случае разделения суммы кредита между супругами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4" name="Прямоугольник 19"/>
          <p:cNvSpPr/>
          <p:nvPr/>
        </p:nvSpPr>
        <p:spPr>
          <a:xfrm>
            <a:off x="1047240" y="5601960"/>
            <a:ext cx="8228160" cy="464760"/>
          </a:xfrm>
          <a:prstGeom prst="rect">
            <a:avLst/>
          </a:prstGeom>
          <a:noFill/>
          <a:ln w="28575">
            <a:solidFill>
              <a:srgbClr val="ffc000">
                <a:lumMod val="40000"/>
                <a:lumOff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80000"/>
              </a:lnSpc>
            </a:pPr>
            <a:r>
              <a:rPr b="0" lang="ru-RU" sz="1800" spc="-1" strike="noStrike">
                <a:solidFill>
                  <a:schemeClr val="accent1"/>
                </a:solidFill>
                <a:latin typeface="Calibri"/>
              </a:rPr>
              <a:t>обязательства по отдельным договорам страхования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5" name="Прямоугольник 27"/>
          <p:cNvSpPr/>
          <p:nvPr/>
        </p:nvSpPr>
        <p:spPr>
          <a:xfrm>
            <a:off x="1047240" y="6163200"/>
            <a:ext cx="8228160" cy="464760"/>
          </a:xfrm>
          <a:prstGeom prst="rect">
            <a:avLst/>
          </a:prstGeom>
          <a:noFill/>
          <a:ln w="28575">
            <a:solidFill>
              <a:srgbClr val="ffc000">
                <a:lumMod val="40000"/>
                <a:lumOff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80000"/>
              </a:lnSpc>
            </a:pPr>
            <a:r>
              <a:rPr b="0" lang="ru-RU" sz="1800" spc="-1" strike="noStrike">
                <a:solidFill>
                  <a:schemeClr val="accent1"/>
                </a:solidFill>
                <a:latin typeface="Calibri"/>
              </a:rPr>
              <a:t>обязательства по договорам брокерского обслуживания, ДУ и ИИС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6" name="PlaceHolder 1"/>
          <p:cNvSpPr>
            <a:spLocks noGrp="1"/>
          </p:cNvSpPr>
          <p:nvPr>
            <p:ph type="sldNum" idx="48"/>
          </p:nvPr>
        </p:nvSpPr>
        <p:spPr>
          <a:xfrm>
            <a:off x="10639080" y="-43200"/>
            <a:ext cx="1146240" cy="4060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1" lang="ru-RU" sz="2800" spc="-1" strike="noStrike">
                <a:solidFill>
                  <a:schemeClr val="accent6">
                    <a:lumMod val="60000"/>
                    <a:lumOff val="40000"/>
                  </a:schemeClr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035CFC68-0DC3-4A22-8091-40589ED2E987}" type="slidenum">
              <a:rPr b="1" lang="ru-RU" sz="2800" spc="-1" strike="noStrike">
                <a:solidFill>
                  <a:schemeClr val="accent6">
                    <a:lumMod val="60000"/>
                    <a:lumOff val="40000"/>
                  </a:schemeClr>
                </a:solidFill>
                <a:latin typeface="Calibri"/>
              </a:rPr>
              <a:t>&lt;номер&gt;</a:t>
            </a:fld>
            <a:endParaRPr b="0" lang="ru-RU" sz="28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7" name="Группа 36"/>
          <p:cNvGrpSpPr/>
          <p:nvPr/>
        </p:nvGrpSpPr>
        <p:grpSpPr>
          <a:xfrm>
            <a:off x="0" y="0"/>
            <a:ext cx="12191760" cy="671400"/>
            <a:chOff x="0" y="0"/>
            <a:chExt cx="12191760" cy="671400"/>
          </a:xfrm>
        </p:grpSpPr>
        <p:sp>
          <p:nvSpPr>
            <p:cNvPr id="658" name="Прямоугольник 5"/>
            <p:cNvSpPr/>
            <p:nvPr/>
          </p:nvSpPr>
          <p:spPr>
            <a:xfrm>
              <a:off x="0" y="0"/>
              <a:ext cx="12191760" cy="35964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ru-RU" sz="1800" spc="-1" strike="noStrike">
                <a:solidFill>
                  <a:schemeClr val="dk1"/>
                </a:solidFill>
                <a:latin typeface="Calibri"/>
              </a:endParaRPr>
            </a:p>
          </p:txBody>
        </p:sp>
        <p:sp>
          <p:nvSpPr>
            <p:cNvPr id="659" name="Прямоугольник 20"/>
            <p:cNvSpPr/>
            <p:nvPr/>
          </p:nvSpPr>
          <p:spPr>
            <a:xfrm>
              <a:off x="0" y="355680"/>
              <a:ext cx="12191760" cy="1076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ru-RU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660" name="Прямоугольник 21"/>
            <p:cNvSpPr/>
            <p:nvPr/>
          </p:nvSpPr>
          <p:spPr>
            <a:xfrm>
              <a:off x="5765760" y="457200"/>
              <a:ext cx="6426000" cy="1076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ru-RU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661" name="Прямоугольник 22"/>
            <p:cNvSpPr/>
            <p:nvPr/>
          </p:nvSpPr>
          <p:spPr>
            <a:xfrm>
              <a:off x="6792120" y="563760"/>
              <a:ext cx="5399640" cy="10764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ru-RU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</p:grpSp>
      <p:pic>
        <p:nvPicPr>
          <p:cNvPr id="662" name="Объект 11" descr=""/>
          <p:cNvPicPr/>
          <p:nvPr/>
        </p:nvPicPr>
        <p:blipFill>
          <a:blip r:embed="rId1"/>
          <a:stretch/>
        </p:blipFill>
        <p:spPr>
          <a:xfrm>
            <a:off x="165600" y="0"/>
            <a:ext cx="571680" cy="691560"/>
          </a:xfrm>
          <a:prstGeom prst="rect">
            <a:avLst/>
          </a:prstGeom>
          <a:ln w="0">
            <a:noFill/>
          </a:ln>
        </p:spPr>
      </p:pic>
      <p:sp>
        <p:nvSpPr>
          <p:cNvPr id="663" name="TextBox 2"/>
          <p:cNvSpPr/>
          <p:nvPr/>
        </p:nvSpPr>
        <p:spPr>
          <a:xfrm>
            <a:off x="543600" y="791280"/>
            <a:ext cx="11088720" cy="45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chemeClr val="accent6"/>
                </a:solidFill>
                <a:latin typeface="Calibri"/>
              </a:rPr>
              <a:t>Раздел 6. Сведения об обязательствах имущественного характера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4" name="TextBox 4"/>
          <p:cNvSpPr/>
          <p:nvPr/>
        </p:nvSpPr>
        <p:spPr>
          <a:xfrm>
            <a:off x="551520" y="1353960"/>
            <a:ext cx="11088720" cy="45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chemeClr val="accent6"/>
                </a:solidFill>
                <a:latin typeface="Calibri"/>
              </a:rPr>
              <a:t>Подраздел 6.2. Срочные обязательства финансового характера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5" name="Прямоугольник 18"/>
          <p:cNvSpPr/>
          <p:nvPr/>
        </p:nvSpPr>
        <p:spPr>
          <a:xfrm>
            <a:off x="543240" y="3660480"/>
            <a:ext cx="11239920" cy="575640"/>
          </a:xfrm>
          <a:prstGeom prst="rect">
            <a:avLst/>
          </a:prstGeom>
          <a:noFill/>
          <a:ln w="28575">
            <a:solidFill>
              <a:srgbClr val="ffc000">
                <a:lumMod val="40000"/>
                <a:lumOff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80000"/>
              </a:lnSpc>
            </a:pPr>
            <a:r>
              <a:rPr b="0" lang="ru-RU" sz="1800" spc="-1" strike="noStrike">
                <a:solidFill>
                  <a:schemeClr val="accent1"/>
                </a:solidFill>
                <a:latin typeface="Calibri"/>
              </a:rPr>
              <a:t>Обязательства по договорам ИИС отражаются в случае, если размер "свободных" денежных средств </a:t>
            </a:r>
            <a:br>
              <a:rPr sz="1800"/>
            </a:br>
            <a:r>
              <a:rPr b="0" lang="ru-RU" sz="1800" spc="-1" strike="noStrike">
                <a:solidFill>
                  <a:schemeClr val="accent1"/>
                </a:solidFill>
                <a:latin typeface="Calibri"/>
              </a:rPr>
              <a:t>на ИИС равен или превышает 500 тыс. руб.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6" name="Прямоугольник 24"/>
          <p:cNvSpPr/>
          <p:nvPr/>
        </p:nvSpPr>
        <p:spPr>
          <a:xfrm>
            <a:off x="535320" y="2879280"/>
            <a:ext cx="11239920" cy="575640"/>
          </a:xfrm>
          <a:prstGeom prst="rect">
            <a:avLst/>
          </a:prstGeom>
          <a:noFill/>
          <a:ln w="28575">
            <a:solidFill>
              <a:srgbClr val="ffc000">
                <a:lumMod val="40000"/>
                <a:lumOff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80000"/>
              </a:lnSpc>
            </a:pPr>
            <a:r>
              <a:rPr b="0" lang="ru-RU" sz="1800" spc="-1" strike="noStrike">
                <a:solidFill>
                  <a:schemeClr val="accent1"/>
                </a:solidFill>
                <a:latin typeface="Calibri"/>
              </a:rPr>
              <a:t>По общему правилу, если денежные средства на счет эскроу не зачислены, то застройщик еще ничего </a:t>
            </a:r>
            <a:br>
              <a:rPr sz="1800"/>
            </a:br>
            <a:r>
              <a:rPr b="0" lang="ru-RU" sz="1800" spc="-1" strike="noStrike">
                <a:solidFill>
                  <a:schemeClr val="accent1"/>
                </a:solidFill>
                <a:latin typeface="Calibri"/>
              </a:rPr>
              <a:t>не должен; если зачислены, то наоборот (надо смотреть договор)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7" name="Прямоугольник 26"/>
          <p:cNvSpPr/>
          <p:nvPr/>
        </p:nvSpPr>
        <p:spPr>
          <a:xfrm>
            <a:off x="543240" y="4442040"/>
            <a:ext cx="11239920" cy="575640"/>
          </a:xfrm>
          <a:prstGeom prst="rect">
            <a:avLst/>
          </a:prstGeom>
          <a:noFill/>
          <a:ln w="28575">
            <a:solidFill>
              <a:srgbClr val="ffc000">
                <a:lumMod val="40000"/>
                <a:lumOff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80000"/>
              </a:lnSpc>
            </a:pPr>
            <a:r>
              <a:rPr b="0" lang="ru-RU" sz="1800" spc="-1" strike="noStrike">
                <a:solidFill>
                  <a:schemeClr val="accent1"/>
                </a:solidFill>
                <a:latin typeface="Calibri"/>
              </a:rPr>
              <a:t>Обязательства по договорам страхования  в рамках ипотеки или страхования в путешествиях, как правило, </a:t>
            </a:r>
            <a:br>
              <a:rPr sz="1800"/>
            </a:br>
            <a:r>
              <a:rPr b="0" lang="ru-RU" sz="1800" spc="-1" strike="noStrike">
                <a:solidFill>
                  <a:schemeClr val="accent1"/>
                </a:solidFill>
                <a:latin typeface="Calibri"/>
              </a:rPr>
              <a:t>не указывается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8" name="Прямоугольник 16"/>
          <p:cNvSpPr/>
          <p:nvPr/>
        </p:nvSpPr>
        <p:spPr>
          <a:xfrm>
            <a:off x="535320" y="2097720"/>
            <a:ext cx="11239920" cy="575640"/>
          </a:xfrm>
          <a:prstGeom prst="rect">
            <a:avLst/>
          </a:prstGeom>
          <a:noFill/>
          <a:ln w="28575">
            <a:solidFill>
              <a:srgbClr val="ffc000">
                <a:lumMod val="40000"/>
                <a:lumOff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80000"/>
              </a:lnSpc>
            </a:pPr>
            <a:r>
              <a:rPr b="0" lang="ru-RU" sz="1800" spc="-1" strike="noStrike">
                <a:solidFill>
                  <a:schemeClr val="accent1"/>
                </a:solidFill>
                <a:latin typeface="Calibri"/>
              </a:rPr>
              <a:t>Квалифицирующим признаком, по общему правилу, является остаток с процентами, который равен или превышает 500 тыс. руб. по каждому отдельному обязательству; если меньше, то не указываем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9" name="Прямоугольник 3"/>
          <p:cNvSpPr/>
          <p:nvPr/>
        </p:nvSpPr>
        <p:spPr>
          <a:xfrm>
            <a:off x="543240" y="5223240"/>
            <a:ext cx="11239920" cy="575640"/>
          </a:xfrm>
          <a:prstGeom prst="rect">
            <a:avLst/>
          </a:prstGeom>
          <a:noFill/>
          <a:ln w="28575">
            <a:solidFill>
              <a:srgbClr val="ffc000">
                <a:lumMod val="40000"/>
                <a:lumOff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80000"/>
              </a:lnSpc>
            </a:pPr>
            <a:r>
              <a:rPr b="0" lang="ru-RU" sz="1800" spc="-1" strike="noStrike">
                <a:solidFill>
                  <a:schemeClr val="accent1"/>
                </a:solidFill>
                <a:latin typeface="Calibri"/>
              </a:rPr>
              <a:t>Пенсионное страхование в соответствии с Законом Российской Федерации от 27.11.1992 № 4015-I </a:t>
            </a:r>
            <a:br>
              <a:rPr sz="1800"/>
            </a:br>
            <a:r>
              <a:rPr b="0" lang="ru-RU" sz="1800" spc="-1" strike="noStrike">
                <a:solidFill>
                  <a:schemeClr val="accent1"/>
                </a:solidFill>
                <a:latin typeface="Calibri"/>
              </a:rPr>
              <a:t>"Об организации страхового дела в Российской Федерации"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0" name="PlaceHolder 1"/>
          <p:cNvSpPr>
            <a:spLocks noGrp="1"/>
          </p:cNvSpPr>
          <p:nvPr>
            <p:ph type="sldNum" idx="49"/>
          </p:nvPr>
        </p:nvSpPr>
        <p:spPr>
          <a:xfrm>
            <a:off x="10639080" y="-43200"/>
            <a:ext cx="1146240" cy="4060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1" lang="ru-RU" sz="2800" spc="-1" strike="noStrike">
                <a:solidFill>
                  <a:schemeClr val="accent6">
                    <a:lumMod val="60000"/>
                    <a:lumOff val="40000"/>
                  </a:schemeClr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F50EEDEB-A908-4D35-BE59-FDF491EDDD3F}" type="slidenum">
              <a:rPr b="1" lang="ru-RU" sz="2800" spc="-1" strike="noStrike">
                <a:solidFill>
                  <a:schemeClr val="accent6">
                    <a:lumMod val="60000"/>
                    <a:lumOff val="40000"/>
                  </a:schemeClr>
                </a:solidFill>
                <a:latin typeface="Calibri"/>
              </a:rPr>
              <a:t>&lt;номер&gt;</a:t>
            </a:fld>
            <a:endParaRPr b="0" lang="ru-RU" sz="28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1" name="Группа 36"/>
          <p:cNvGrpSpPr/>
          <p:nvPr/>
        </p:nvGrpSpPr>
        <p:grpSpPr>
          <a:xfrm>
            <a:off x="0" y="0"/>
            <a:ext cx="12191760" cy="671400"/>
            <a:chOff x="0" y="0"/>
            <a:chExt cx="12191760" cy="671400"/>
          </a:xfrm>
        </p:grpSpPr>
        <p:sp>
          <p:nvSpPr>
            <p:cNvPr id="672" name="Прямоугольник 5"/>
            <p:cNvSpPr/>
            <p:nvPr/>
          </p:nvSpPr>
          <p:spPr>
            <a:xfrm>
              <a:off x="0" y="0"/>
              <a:ext cx="12191760" cy="35964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ru-RU" sz="1800" spc="-1" strike="noStrike">
                <a:solidFill>
                  <a:schemeClr val="dk1"/>
                </a:solidFill>
                <a:latin typeface="Calibri"/>
              </a:endParaRPr>
            </a:p>
          </p:txBody>
        </p:sp>
        <p:sp>
          <p:nvSpPr>
            <p:cNvPr id="673" name="Прямоугольник 20"/>
            <p:cNvSpPr/>
            <p:nvPr/>
          </p:nvSpPr>
          <p:spPr>
            <a:xfrm>
              <a:off x="0" y="355680"/>
              <a:ext cx="12191760" cy="1076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ru-RU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674" name="Прямоугольник 21"/>
            <p:cNvSpPr/>
            <p:nvPr/>
          </p:nvSpPr>
          <p:spPr>
            <a:xfrm>
              <a:off x="5765760" y="457200"/>
              <a:ext cx="6426000" cy="1076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ru-RU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675" name="Прямоугольник 22"/>
            <p:cNvSpPr/>
            <p:nvPr/>
          </p:nvSpPr>
          <p:spPr>
            <a:xfrm>
              <a:off x="6792120" y="563760"/>
              <a:ext cx="5399640" cy="10764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ru-RU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</p:grpSp>
      <p:pic>
        <p:nvPicPr>
          <p:cNvPr id="676" name="Объект 11" descr=""/>
          <p:cNvPicPr/>
          <p:nvPr/>
        </p:nvPicPr>
        <p:blipFill>
          <a:blip r:embed="rId1"/>
          <a:stretch/>
        </p:blipFill>
        <p:spPr>
          <a:xfrm>
            <a:off x="165600" y="0"/>
            <a:ext cx="571680" cy="691560"/>
          </a:xfrm>
          <a:prstGeom prst="rect">
            <a:avLst/>
          </a:prstGeom>
          <a:ln w="0">
            <a:noFill/>
          </a:ln>
        </p:spPr>
      </p:pic>
      <p:sp>
        <p:nvSpPr>
          <p:cNvPr id="677" name="TextBox 2"/>
          <p:cNvSpPr/>
          <p:nvPr/>
        </p:nvSpPr>
        <p:spPr>
          <a:xfrm>
            <a:off x="543600" y="791280"/>
            <a:ext cx="11088720" cy="82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chemeClr val="accent6"/>
                </a:solidFill>
                <a:latin typeface="Calibri"/>
              </a:rPr>
              <a:t>Раздел 7. Сведения о недвижимом имуществе </a:t>
            </a:r>
            <a:r>
              <a:rPr b="1" lang="en-US" sz="2400" spc="-1" strike="noStrike">
                <a:solidFill>
                  <a:schemeClr val="accent6"/>
                </a:solidFill>
                <a:latin typeface="Calibri"/>
              </a:rPr>
              <a:t>&lt;…&gt;,</a:t>
            </a:r>
            <a:r>
              <a:rPr b="1" lang="ru-RU" sz="2400" spc="-1" strike="noStrike">
                <a:solidFill>
                  <a:schemeClr val="accent6"/>
                </a:solidFill>
                <a:latin typeface="Calibri"/>
              </a:rPr>
              <a:t> отчужденных в течение отчетного периода в результате безвозмездной сделки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8" name="Прямоугольник 8"/>
          <p:cNvSpPr/>
          <p:nvPr/>
        </p:nvSpPr>
        <p:spPr>
          <a:xfrm>
            <a:off x="543600" y="1950120"/>
            <a:ext cx="11239920" cy="719640"/>
          </a:xfrm>
          <a:prstGeom prst="rect">
            <a:avLst/>
          </a:prstGeom>
          <a:noFill/>
          <a:ln w="28575">
            <a:solidFill>
              <a:srgbClr val="ffc000">
                <a:lumMod val="40000"/>
                <a:lumOff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chemeClr val="accent1"/>
                </a:solidFill>
                <a:latin typeface="Calibri"/>
              </a:rPr>
              <a:t>Указываются сведения об отдельных объектах (в т.ч. доли), отчужденных в течение отчетного периода в результате безвозмездной сделки, а также, например, сведения об утилизации автомобиля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9" name="Прямоугольник 14"/>
          <p:cNvSpPr/>
          <p:nvPr/>
        </p:nvSpPr>
        <p:spPr>
          <a:xfrm>
            <a:off x="543600" y="3792240"/>
            <a:ext cx="11231640" cy="7196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ad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chemeClr val="accent1"/>
                </a:solidFill>
                <a:latin typeface="Calibri"/>
              </a:rPr>
              <a:t>Безвозмездной признается сделка, по которой одна сторона обязуется предоставить что-либо другой стороне без получения от нее платы или иного встречного предоставления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0" name="Прямоугольник 17"/>
          <p:cNvSpPr/>
          <p:nvPr/>
        </p:nvSpPr>
        <p:spPr>
          <a:xfrm>
            <a:off x="545760" y="4626360"/>
            <a:ext cx="5219640" cy="431640"/>
          </a:xfrm>
          <a:prstGeom prst="rect">
            <a:avLst/>
          </a:prstGeom>
          <a:noFill/>
          <a:ln w="28575">
            <a:solidFill>
              <a:srgbClr val="ffc000">
                <a:lumMod val="40000"/>
                <a:lumOff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80000"/>
              </a:lnSpc>
            </a:pPr>
            <a:r>
              <a:rPr b="0" lang="ru-RU" sz="1800" spc="-1" strike="noStrike">
                <a:solidFill>
                  <a:schemeClr val="accent1"/>
                </a:solidFill>
                <a:latin typeface="Calibri"/>
                <a:ea typeface="Calibri"/>
              </a:rPr>
              <a:t>договор дарения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1" name="Прямоугольник 19"/>
          <p:cNvSpPr/>
          <p:nvPr/>
        </p:nvSpPr>
        <p:spPr>
          <a:xfrm>
            <a:off x="545760" y="5169600"/>
            <a:ext cx="5219640" cy="431640"/>
          </a:xfrm>
          <a:prstGeom prst="rect">
            <a:avLst/>
          </a:prstGeom>
          <a:noFill/>
          <a:ln w="28575">
            <a:solidFill>
              <a:srgbClr val="ffc000">
                <a:lumMod val="40000"/>
                <a:lumOff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80000"/>
              </a:lnSpc>
            </a:pPr>
            <a:r>
              <a:rPr b="0" lang="ru-RU" sz="1800" spc="-1" strike="noStrike">
                <a:solidFill>
                  <a:schemeClr val="accent1"/>
                </a:solidFill>
                <a:latin typeface="Calibri"/>
                <a:ea typeface="Calibri"/>
              </a:rPr>
              <a:t>соглашение о разделе имущества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2" name="Прямоугольник 27"/>
          <p:cNvSpPr/>
          <p:nvPr/>
        </p:nvSpPr>
        <p:spPr>
          <a:xfrm>
            <a:off x="545760" y="5712840"/>
            <a:ext cx="5219640" cy="431640"/>
          </a:xfrm>
          <a:prstGeom prst="rect">
            <a:avLst/>
          </a:prstGeom>
          <a:noFill/>
          <a:ln w="28575">
            <a:solidFill>
              <a:srgbClr val="ffc000">
                <a:lumMod val="40000"/>
                <a:lumOff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80000"/>
              </a:lnSpc>
            </a:pPr>
            <a:r>
              <a:rPr b="0" lang="ru-RU" sz="1800" spc="-1" strike="noStrike">
                <a:solidFill>
                  <a:schemeClr val="accent1"/>
                </a:solidFill>
                <a:latin typeface="Calibri"/>
                <a:ea typeface="Calibri"/>
              </a:rPr>
              <a:t>договор (соглашение) об определении долей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83" name="Рисунок 6" descr=""/>
          <p:cNvPicPr/>
          <p:nvPr/>
        </p:nvPicPr>
        <p:blipFill>
          <a:blip r:embed="rId2"/>
          <a:stretch/>
        </p:blipFill>
        <p:spPr>
          <a:xfrm>
            <a:off x="2424240" y="2797920"/>
            <a:ext cx="7343280" cy="742680"/>
          </a:xfrm>
          <a:prstGeom prst="rect">
            <a:avLst/>
          </a:prstGeom>
          <a:ln w="0">
            <a:noFill/>
          </a:ln>
        </p:spPr>
      </p:pic>
      <p:sp>
        <p:nvSpPr>
          <p:cNvPr id="684" name="Прямоугольник 7"/>
          <p:cNvSpPr/>
          <p:nvPr/>
        </p:nvSpPr>
        <p:spPr>
          <a:xfrm>
            <a:off x="545760" y="6255720"/>
            <a:ext cx="5219640" cy="431640"/>
          </a:xfrm>
          <a:prstGeom prst="rect">
            <a:avLst/>
          </a:prstGeom>
          <a:noFill/>
          <a:ln w="28575">
            <a:solidFill>
              <a:srgbClr val="ffc000">
                <a:lumMod val="40000"/>
                <a:lumOff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80000"/>
              </a:lnSpc>
            </a:pPr>
            <a:r>
              <a:rPr b="0" lang="ru-RU" sz="1800" spc="-1" strike="noStrike">
                <a:solidFill>
                  <a:schemeClr val="accent1"/>
                </a:solidFill>
                <a:latin typeface="Calibri"/>
                <a:ea typeface="Calibri"/>
              </a:rPr>
              <a:t>брачный договор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5" name="Прямоугольник 9"/>
          <p:cNvSpPr/>
          <p:nvPr/>
        </p:nvSpPr>
        <p:spPr>
          <a:xfrm>
            <a:off x="6555600" y="4624920"/>
            <a:ext cx="5219640" cy="719640"/>
          </a:xfrm>
          <a:prstGeom prst="rect">
            <a:avLst/>
          </a:prstGeom>
          <a:noFill/>
          <a:ln w="28575">
            <a:solidFill>
              <a:srgbClr val="70ad47">
                <a:lumMod val="40000"/>
                <a:lumOff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80000"/>
              </a:lnSpc>
            </a:pPr>
            <a:r>
              <a:rPr b="0" lang="ru-RU" sz="1800" spc="-1" strike="noStrike">
                <a:solidFill>
                  <a:schemeClr val="accent1"/>
                </a:solidFill>
                <a:latin typeface="Calibri"/>
                <a:ea typeface="Calibri"/>
              </a:rPr>
              <a:t>уничтоженные объекты имущества не подлежат отражению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6" name="Прямоугольник 15"/>
          <p:cNvSpPr/>
          <p:nvPr/>
        </p:nvSpPr>
        <p:spPr>
          <a:xfrm>
            <a:off x="6555600" y="5449320"/>
            <a:ext cx="5219640" cy="431640"/>
          </a:xfrm>
          <a:prstGeom prst="rect">
            <a:avLst/>
          </a:prstGeom>
          <a:noFill/>
          <a:ln w="28575">
            <a:solidFill>
              <a:srgbClr val="70ad47">
                <a:lumMod val="40000"/>
                <a:lumOff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80000"/>
              </a:lnSpc>
            </a:pPr>
            <a:r>
              <a:rPr b="0" lang="ru-RU" sz="1800" spc="-1" strike="noStrike">
                <a:solidFill>
                  <a:schemeClr val="accent1"/>
                </a:solidFill>
                <a:latin typeface="Calibri"/>
                <a:ea typeface="Calibri"/>
              </a:rPr>
              <a:t>договор мены не подлежит отражению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687" name="Прямая соединительная линия 26"/>
          <p:cNvCxnSpPr/>
          <p:nvPr/>
        </p:nvCxnSpPr>
        <p:spPr>
          <a:xfrm>
            <a:off x="6195240" y="4624920"/>
            <a:ext cx="360" cy="1908360"/>
          </a:xfrm>
          <a:prstGeom prst="straightConnector1">
            <a:avLst/>
          </a:prstGeom>
          <a:ln w="12700">
            <a:solidFill>
              <a:srgbClr val="4472c4"/>
            </a:solidFill>
            <a:prstDash val="dash"/>
          </a:ln>
        </p:spPr>
      </p:cxnSp>
      <p:sp>
        <p:nvSpPr>
          <p:cNvPr id="688" name="PlaceHolder 1"/>
          <p:cNvSpPr>
            <a:spLocks noGrp="1"/>
          </p:cNvSpPr>
          <p:nvPr>
            <p:ph type="sldNum" idx="50"/>
          </p:nvPr>
        </p:nvSpPr>
        <p:spPr>
          <a:xfrm>
            <a:off x="10639080" y="-43200"/>
            <a:ext cx="1146240" cy="4060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1" lang="ru-RU" sz="2800" spc="-1" strike="noStrike">
                <a:solidFill>
                  <a:schemeClr val="accent6">
                    <a:lumMod val="60000"/>
                    <a:lumOff val="40000"/>
                  </a:schemeClr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4E6BC2E8-1BF0-42C9-BE8A-A6C16A5E7647}" type="slidenum">
              <a:rPr b="1" lang="ru-RU" sz="2800" spc="-1" strike="noStrike">
                <a:solidFill>
                  <a:schemeClr val="accent6">
                    <a:lumMod val="60000"/>
                    <a:lumOff val="40000"/>
                  </a:schemeClr>
                </a:solidFill>
                <a:latin typeface="Calibri"/>
              </a:rPr>
              <a:t>&lt;номер&gt;</a:t>
            </a:fld>
            <a:endParaRPr b="0" lang="ru-RU" sz="28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Прямоугольник 3"/>
          <p:cNvSpPr/>
          <p:nvPr/>
        </p:nvSpPr>
        <p:spPr>
          <a:xfrm>
            <a:off x="2556360" y="2151720"/>
            <a:ext cx="8699400" cy="1918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4000" spc="-1" strike="noStrike">
                <a:solidFill>
                  <a:schemeClr val="accent6">
                    <a:lumMod val="60000"/>
                    <a:lumOff val="40000"/>
                  </a:schemeClr>
                </a:solidFill>
                <a:latin typeface="Bookman Old Style"/>
                <a:ea typeface="Ebrima"/>
              </a:rPr>
              <a:t>Особенности антикоррупционного декларирования в период СВО</a:t>
            </a:r>
            <a:endParaRPr b="0" lang="ru-RU" sz="40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690" name="Группа 1"/>
          <p:cNvGrpSpPr/>
          <p:nvPr/>
        </p:nvGrpSpPr>
        <p:grpSpPr>
          <a:xfrm>
            <a:off x="0" y="0"/>
            <a:ext cx="2123640" cy="6858000"/>
            <a:chOff x="0" y="0"/>
            <a:chExt cx="2123640" cy="6858000"/>
          </a:xfrm>
        </p:grpSpPr>
        <p:sp>
          <p:nvSpPr>
            <p:cNvPr id="691" name="Прямоугольник 2"/>
            <p:cNvSpPr/>
            <p:nvPr/>
          </p:nvSpPr>
          <p:spPr>
            <a:xfrm flipV="1" rot="5400000">
              <a:off x="-2961000" y="2960640"/>
              <a:ext cx="6857640" cy="93564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ru-RU" sz="1800" spc="-1" strike="noStrike">
                <a:solidFill>
                  <a:schemeClr val="dk1"/>
                </a:solidFill>
                <a:latin typeface="Calibri"/>
              </a:endParaRPr>
            </a:p>
          </p:txBody>
        </p:sp>
        <p:sp>
          <p:nvSpPr>
            <p:cNvPr id="692" name="Прямоугольник 4"/>
            <p:cNvSpPr/>
            <p:nvPr/>
          </p:nvSpPr>
          <p:spPr>
            <a:xfrm flipV="1" rot="5400000">
              <a:off x="-2313000" y="3248640"/>
              <a:ext cx="6857640" cy="3596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ru-RU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693" name="Прямоугольник 5"/>
            <p:cNvSpPr/>
            <p:nvPr/>
          </p:nvSpPr>
          <p:spPr>
            <a:xfrm flipV="1" rot="5400000">
              <a:off x="-331200" y="4870800"/>
              <a:ext cx="3614400" cy="3596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ru-RU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694" name="Прямоугольник 6"/>
            <p:cNvSpPr/>
            <p:nvPr/>
          </p:nvSpPr>
          <p:spPr>
            <a:xfrm flipV="1" rot="5400000">
              <a:off x="371160" y="5105520"/>
              <a:ext cx="3036960" cy="46764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ru-RU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5" name="Группа 29"/>
          <p:cNvGrpSpPr/>
          <p:nvPr/>
        </p:nvGrpSpPr>
        <p:grpSpPr>
          <a:xfrm>
            <a:off x="0" y="0"/>
            <a:ext cx="12191760" cy="671400"/>
            <a:chOff x="0" y="0"/>
            <a:chExt cx="12191760" cy="671400"/>
          </a:xfrm>
        </p:grpSpPr>
        <p:sp>
          <p:nvSpPr>
            <p:cNvPr id="696" name="Прямоугольник 30"/>
            <p:cNvSpPr/>
            <p:nvPr/>
          </p:nvSpPr>
          <p:spPr>
            <a:xfrm>
              <a:off x="0" y="0"/>
              <a:ext cx="12191760" cy="35964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ru-RU" sz="1800" spc="-1" strike="noStrike">
                <a:solidFill>
                  <a:schemeClr val="dk1"/>
                </a:solidFill>
                <a:latin typeface="Calibri"/>
              </a:endParaRPr>
            </a:p>
          </p:txBody>
        </p:sp>
        <p:sp>
          <p:nvSpPr>
            <p:cNvPr id="697" name="Прямоугольник 31"/>
            <p:cNvSpPr/>
            <p:nvPr/>
          </p:nvSpPr>
          <p:spPr>
            <a:xfrm>
              <a:off x="0" y="355680"/>
              <a:ext cx="12191760" cy="1076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ru-RU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698" name="Прямоугольник 32"/>
            <p:cNvSpPr/>
            <p:nvPr/>
          </p:nvSpPr>
          <p:spPr>
            <a:xfrm>
              <a:off x="5765760" y="457200"/>
              <a:ext cx="6426000" cy="1076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ru-RU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699" name="Прямоугольник 33"/>
            <p:cNvSpPr/>
            <p:nvPr/>
          </p:nvSpPr>
          <p:spPr>
            <a:xfrm>
              <a:off x="6792120" y="563760"/>
              <a:ext cx="5399640" cy="10764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ru-RU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</p:grpSp>
      <p:sp>
        <p:nvSpPr>
          <p:cNvPr id="700" name="PlaceHolder 1"/>
          <p:cNvSpPr>
            <a:spLocks noGrp="1"/>
          </p:cNvSpPr>
          <p:nvPr>
            <p:ph type="sldNum" idx="51"/>
          </p:nvPr>
        </p:nvSpPr>
        <p:spPr>
          <a:xfrm>
            <a:off x="10904400" y="0"/>
            <a:ext cx="880920" cy="359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1" lang="ru-RU" sz="2800" spc="-1" strike="noStrike">
                <a:solidFill>
                  <a:schemeClr val="accent6">
                    <a:lumMod val="60000"/>
                    <a:lumOff val="40000"/>
                  </a:schemeClr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7B9775AB-7295-42DC-B7AF-7657C5A220DD}" type="slidenum">
              <a:rPr b="1" lang="ru-RU" sz="2800" spc="-1" strike="noStrike">
                <a:solidFill>
                  <a:schemeClr val="accent6">
                    <a:lumMod val="60000"/>
                    <a:lumOff val="40000"/>
                  </a:schemeClr>
                </a:solidFill>
                <a:latin typeface="Calibri"/>
              </a:rPr>
              <a:t>&lt;номер&gt;</a:t>
            </a:fld>
            <a:endParaRPr b="0" lang="ru-RU" sz="2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01" name="TextBox 49"/>
          <p:cNvSpPr/>
          <p:nvPr/>
        </p:nvSpPr>
        <p:spPr>
          <a:xfrm>
            <a:off x="551520" y="801360"/>
            <a:ext cx="1108872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chemeClr val="accent6"/>
                </a:solidFill>
                <a:latin typeface="Calibri"/>
              </a:rPr>
              <a:t>Антикоррупционное декларирование 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02" name="Рисунок 3" descr=""/>
          <p:cNvPicPr/>
          <p:nvPr/>
        </p:nvPicPr>
        <p:blipFill>
          <a:blip r:embed="rId1"/>
          <a:stretch/>
        </p:blipFill>
        <p:spPr>
          <a:xfrm>
            <a:off x="10904400" y="5067000"/>
            <a:ext cx="866880" cy="866880"/>
          </a:xfrm>
          <a:prstGeom prst="rect">
            <a:avLst/>
          </a:prstGeom>
          <a:ln w="0">
            <a:noFill/>
          </a:ln>
        </p:spPr>
      </p:pic>
      <p:sp>
        <p:nvSpPr>
          <p:cNvPr id="703" name="Прямоугольник 18"/>
          <p:cNvSpPr/>
          <p:nvPr/>
        </p:nvSpPr>
        <p:spPr>
          <a:xfrm>
            <a:off x="1716480" y="1428480"/>
            <a:ext cx="9923760" cy="798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ru-RU" sz="2000" spc="-1" strike="noStrike">
              <a:solidFill>
                <a:schemeClr val="accent1"/>
              </a:solidFill>
              <a:latin typeface="Calibri"/>
            </a:endParaRPr>
          </a:p>
        </p:txBody>
      </p:sp>
      <p:pic>
        <p:nvPicPr>
          <p:cNvPr id="704" name="Объект 11" descr=""/>
          <p:cNvPicPr/>
          <p:nvPr/>
        </p:nvPicPr>
        <p:blipFill>
          <a:blip r:embed="rId2"/>
          <a:stretch/>
        </p:blipFill>
        <p:spPr>
          <a:xfrm>
            <a:off x="165600" y="0"/>
            <a:ext cx="571680" cy="691560"/>
          </a:xfrm>
          <a:prstGeom prst="rect">
            <a:avLst/>
          </a:prstGeom>
          <a:ln w="0">
            <a:noFill/>
          </a:ln>
        </p:spPr>
      </p:pic>
      <p:sp>
        <p:nvSpPr>
          <p:cNvPr id="705" name="TextBox 2"/>
          <p:cNvSpPr/>
          <p:nvPr/>
        </p:nvSpPr>
        <p:spPr>
          <a:xfrm>
            <a:off x="551520" y="1353960"/>
            <a:ext cx="11088720" cy="45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chemeClr val="accent1"/>
                </a:solidFill>
                <a:latin typeface="Calibri"/>
              </a:rPr>
              <a:t>Указ Президента Российской Федерации от 29.12.2022 № 968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6" name="Прямоугольник 5"/>
          <p:cNvSpPr/>
          <p:nvPr/>
        </p:nvSpPr>
        <p:spPr>
          <a:xfrm>
            <a:off x="535320" y="2820600"/>
            <a:ext cx="11239920" cy="866880"/>
          </a:xfrm>
          <a:prstGeom prst="rect">
            <a:avLst/>
          </a:prstGeom>
          <a:noFill/>
          <a:ln w="28575">
            <a:solidFill>
              <a:srgbClr val="ffc000">
                <a:lumMod val="40000"/>
                <a:lumOff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chemeClr val="accent1"/>
                </a:solidFill>
                <a:latin typeface="Calibri"/>
              </a:rPr>
              <a:t>Декларации в отношении супруг (супругов): участников СВО, командированных*, мобилизованных* и (или) добровольцев* не представляются ни в ходе декларационной кампании, ни в иных случаях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7" name="Прямоугольник 7"/>
          <p:cNvSpPr/>
          <p:nvPr/>
        </p:nvSpPr>
        <p:spPr>
          <a:xfrm>
            <a:off x="535320" y="2097720"/>
            <a:ext cx="11239920" cy="575640"/>
          </a:xfrm>
          <a:prstGeom prst="rect">
            <a:avLst/>
          </a:prstGeom>
          <a:noFill/>
          <a:ln w="28575">
            <a:solidFill>
              <a:srgbClr val="ffc000">
                <a:lumMod val="40000"/>
                <a:lumOff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chemeClr val="accent1"/>
                </a:solidFill>
                <a:latin typeface="Calibri"/>
              </a:rPr>
              <a:t>Участники СВО (в т.ч. выполнение задач, связанных с ее проведением), командированные для выполнения задач декларации в рамках декларационной кампании не представляют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8" name="Прямоугольник 9"/>
          <p:cNvSpPr/>
          <p:nvPr/>
        </p:nvSpPr>
        <p:spPr>
          <a:xfrm>
            <a:off x="545400" y="5176800"/>
            <a:ext cx="10093320" cy="647640"/>
          </a:xfrm>
          <a:prstGeom prst="rect">
            <a:avLst/>
          </a:prstGeom>
          <a:noFill/>
          <a:ln w="28575">
            <a:solidFill>
              <a:srgbClr val="ffc000">
                <a:lumMod val="40000"/>
                <a:lumOff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chemeClr val="accent1"/>
                </a:solidFill>
                <a:latin typeface="Calibri"/>
              </a:rPr>
              <a:t>Инструктивно-методические материалы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9" name="Прямоугольник 11"/>
          <p:cNvSpPr/>
          <p:nvPr/>
        </p:nvSpPr>
        <p:spPr>
          <a:xfrm>
            <a:off x="535320" y="3834720"/>
            <a:ext cx="11239920" cy="411120"/>
          </a:xfrm>
          <a:prstGeom prst="rect">
            <a:avLst/>
          </a:prstGeom>
          <a:noFill/>
          <a:ln w="28575">
            <a:solidFill>
              <a:srgbClr val="ffc000">
                <a:lumMod val="40000"/>
                <a:lumOff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chemeClr val="accent1"/>
                </a:solidFill>
                <a:latin typeface="Calibri"/>
              </a:rPr>
              <a:t>Сроки пребывания и момент пребывания не имеют значения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0" name="Прямоугольник 12"/>
          <p:cNvSpPr/>
          <p:nvPr/>
        </p:nvSpPr>
        <p:spPr>
          <a:xfrm>
            <a:off x="535320" y="4392720"/>
            <a:ext cx="11239920" cy="575640"/>
          </a:xfrm>
          <a:prstGeom prst="rect">
            <a:avLst/>
          </a:prstGeom>
          <a:noFill/>
          <a:ln w="28575">
            <a:solidFill>
              <a:srgbClr val="ffc000">
                <a:lumMod val="40000"/>
                <a:lumOff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chemeClr val="accent1"/>
                </a:solidFill>
                <a:latin typeface="Calibri"/>
              </a:rPr>
              <a:t>Вопросы доказывания наличия статуса вариативны; для внутренних целей оно нецелесообразно, поскольку орган публичной власти (организация) обладает такой информацией самостоятельно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1" name="Прямоугольник 17"/>
          <p:cNvSpPr/>
          <p:nvPr/>
        </p:nvSpPr>
        <p:spPr>
          <a:xfrm>
            <a:off x="545400" y="6074640"/>
            <a:ext cx="11239920" cy="57564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chemeClr val="accent1"/>
                </a:solidFill>
                <a:latin typeface="Calibri"/>
              </a:rPr>
              <a:t>* Если они обладают таким статусом на момент декларирования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Группа 5"/>
          <p:cNvGrpSpPr/>
          <p:nvPr/>
        </p:nvGrpSpPr>
        <p:grpSpPr>
          <a:xfrm>
            <a:off x="8472240" y="3236760"/>
            <a:ext cx="3765240" cy="3179880"/>
            <a:chOff x="8472240" y="3236760"/>
            <a:chExt cx="3765240" cy="3179880"/>
          </a:xfrm>
        </p:grpSpPr>
        <p:pic>
          <p:nvPicPr>
            <p:cNvPr id="137" name="Рисунок 4" descr=""/>
            <p:cNvPicPr/>
            <p:nvPr/>
          </p:nvPicPr>
          <p:blipFill>
            <a:blip r:embed="rId1"/>
            <a:srcRect l="0" t="0" r="0" b="15548"/>
            <a:stretch/>
          </p:blipFill>
          <p:spPr>
            <a:xfrm>
              <a:off x="8472240" y="3236760"/>
              <a:ext cx="3765240" cy="31798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38" name="Прямоугольник 31"/>
            <p:cNvSpPr/>
            <p:nvPr/>
          </p:nvSpPr>
          <p:spPr>
            <a:xfrm>
              <a:off x="8818920" y="3278160"/>
              <a:ext cx="2966040" cy="293004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ru-RU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</p:grpSp>
      <p:grpSp>
        <p:nvGrpSpPr>
          <p:cNvPr id="139" name="Группа 15"/>
          <p:cNvGrpSpPr/>
          <p:nvPr/>
        </p:nvGrpSpPr>
        <p:grpSpPr>
          <a:xfrm>
            <a:off x="0" y="0"/>
            <a:ext cx="12191760" cy="671400"/>
            <a:chOff x="0" y="0"/>
            <a:chExt cx="12191760" cy="671400"/>
          </a:xfrm>
        </p:grpSpPr>
        <p:sp>
          <p:nvSpPr>
            <p:cNvPr id="140" name="Прямоугольник 16"/>
            <p:cNvSpPr/>
            <p:nvPr/>
          </p:nvSpPr>
          <p:spPr>
            <a:xfrm>
              <a:off x="0" y="0"/>
              <a:ext cx="12191760" cy="35964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ru-RU" sz="1800" spc="-1" strike="noStrike">
                <a:solidFill>
                  <a:schemeClr val="dk1"/>
                </a:solidFill>
                <a:latin typeface="Calibri"/>
              </a:endParaRPr>
            </a:p>
          </p:txBody>
        </p:sp>
        <p:sp>
          <p:nvSpPr>
            <p:cNvPr id="141" name="Прямоугольник 18"/>
            <p:cNvSpPr/>
            <p:nvPr/>
          </p:nvSpPr>
          <p:spPr>
            <a:xfrm>
              <a:off x="0" y="355680"/>
              <a:ext cx="12191760" cy="1076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ru-RU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142" name="Прямоугольник 19"/>
            <p:cNvSpPr/>
            <p:nvPr/>
          </p:nvSpPr>
          <p:spPr>
            <a:xfrm>
              <a:off x="5765760" y="457200"/>
              <a:ext cx="6426000" cy="1076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ru-RU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143" name="Прямоугольник 23"/>
            <p:cNvSpPr/>
            <p:nvPr/>
          </p:nvSpPr>
          <p:spPr>
            <a:xfrm>
              <a:off x="6792120" y="563760"/>
              <a:ext cx="5399640" cy="10764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ru-RU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</p:grpSp>
      <p:pic>
        <p:nvPicPr>
          <p:cNvPr id="144" name="Объект 11" descr=""/>
          <p:cNvPicPr/>
          <p:nvPr/>
        </p:nvPicPr>
        <p:blipFill>
          <a:blip r:embed="rId2"/>
          <a:stretch/>
        </p:blipFill>
        <p:spPr>
          <a:xfrm>
            <a:off x="165600" y="0"/>
            <a:ext cx="571680" cy="691560"/>
          </a:xfrm>
          <a:prstGeom prst="rect">
            <a:avLst/>
          </a:prstGeom>
          <a:ln w="0">
            <a:noFill/>
          </a:ln>
        </p:spPr>
      </p:pic>
      <p:sp>
        <p:nvSpPr>
          <p:cNvPr id="145" name="TextBox 30"/>
          <p:cNvSpPr/>
          <p:nvPr/>
        </p:nvSpPr>
        <p:spPr>
          <a:xfrm>
            <a:off x="551520" y="830520"/>
            <a:ext cx="1108872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chemeClr val="accent6"/>
                </a:solidFill>
                <a:latin typeface="Calibri"/>
              </a:rPr>
              <a:t>Методические рекомендации по проведению анализа сведений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Скругленный прямоугольник 22"/>
          <p:cNvSpPr/>
          <p:nvPr/>
        </p:nvSpPr>
        <p:spPr>
          <a:xfrm>
            <a:off x="3742200" y="1585080"/>
            <a:ext cx="4707360" cy="35964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chemeClr val="accent5">
                    <a:lumMod val="75000"/>
                  </a:schemeClr>
                </a:solidFill>
                <a:latin typeface="Calibri"/>
              </a:rPr>
              <a:t>Основные аспекты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Шестиугольник 25"/>
          <p:cNvSpPr/>
          <p:nvPr/>
        </p:nvSpPr>
        <p:spPr>
          <a:xfrm>
            <a:off x="1647720" y="4129560"/>
            <a:ext cx="4118040" cy="157788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80000"/>
              </a:lnSpc>
            </a:pPr>
            <a:r>
              <a:rPr b="1" lang="ru-RU" sz="1800" spc="-1" strike="noStrike">
                <a:solidFill>
                  <a:schemeClr val="lt1"/>
                </a:solidFill>
                <a:latin typeface="Calibri"/>
              </a:rPr>
              <a:t>Сопоставление с предыдущей справкой, чтобы не было "потерь"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Шестиугольник 26"/>
          <p:cNvSpPr/>
          <p:nvPr/>
        </p:nvSpPr>
        <p:spPr>
          <a:xfrm>
            <a:off x="1652760" y="2237760"/>
            <a:ext cx="4118040" cy="157788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80000"/>
              </a:lnSpc>
            </a:pPr>
            <a:r>
              <a:rPr b="1" lang="ru-RU" sz="1800" spc="-1" strike="noStrike">
                <a:solidFill>
                  <a:schemeClr val="lt1"/>
                </a:solidFill>
                <a:latin typeface="Calibri"/>
              </a:rPr>
              <a:t>Необходимо быть внимательным: сверяться с документами, заполнять все необходимые графы и т.д.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Шестиугольник 27"/>
          <p:cNvSpPr/>
          <p:nvPr/>
        </p:nvSpPr>
        <p:spPr>
          <a:xfrm>
            <a:off x="5770800" y="3092400"/>
            <a:ext cx="4118040" cy="157788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80000"/>
              </a:lnSpc>
            </a:pPr>
            <a:r>
              <a:rPr b="1" lang="ru-RU" sz="1800" spc="-1" strike="noStrike">
                <a:solidFill>
                  <a:schemeClr val="lt1"/>
                </a:solidFill>
                <a:latin typeface="Calibri"/>
              </a:rPr>
              <a:t>Соблюдение формальной логики: есть уведомление об иной оплачиваемой работе, </a:t>
            </a:r>
            <a:r>
              <a:rPr b="1" lang="en-US" sz="1800" spc="-1" strike="noStrike">
                <a:solidFill>
                  <a:schemeClr val="lt1"/>
                </a:solidFill>
                <a:latin typeface="Calibri"/>
              </a:rPr>
              <a:t>- </a:t>
            </a:r>
            <a:r>
              <a:rPr b="1" lang="ru-RU" sz="1800" spc="-1" strike="noStrike">
                <a:solidFill>
                  <a:schemeClr val="lt1"/>
                </a:solidFill>
                <a:latin typeface="Calibri"/>
              </a:rPr>
              <a:t>требуется указать доход, имеется вклад – доход и т.д.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Шестиугольник 28"/>
          <p:cNvSpPr/>
          <p:nvPr/>
        </p:nvSpPr>
        <p:spPr>
          <a:xfrm>
            <a:off x="5770800" y="4984200"/>
            <a:ext cx="4118040" cy="157788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80000"/>
              </a:lnSpc>
            </a:pPr>
            <a:r>
              <a:rPr b="1" lang="ru-RU" sz="1800" spc="-1" strike="noStrike">
                <a:solidFill>
                  <a:schemeClr val="lt1"/>
                </a:solidFill>
                <a:latin typeface="Calibri"/>
              </a:rPr>
              <a:t>"Уникальная" ситуация: приложите сразу подтверждающие документы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PlaceHolder 1"/>
          <p:cNvSpPr>
            <a:spLocks noGrp="1"/>
          </p:cNvSpPr>
          <p:nvPr>
            <p:ph type="sldNum" idx="13"/>
          </p:nvPr>
        </p:nvSpPr>
        <p:spPr>
          <a:xfrm>
            <a:off x="10639080" y="-43200"/>
            <a:ext cx="1146240" cy="4060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1" lang="ru-RU" sz="2800" spc="-1" strike="noStrike">
                <a:solidFill>
                  <a:schemeClr val="accent6">
                    <a:lumMod val="60000"/>
                    <a:lumOff val="40000"/>
                  </a:schemeClr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734DF749-806D-4B34-9039-22CDC98D9E64}" type="slidenum">
              <a:rPr b="1" lang="ru-RU" sz="2800" spc="-1" strike="noStrike">
                <a:solidFill>
                  <a:schemeClr val="accent6">
                    <a:lumMod val="60000"/>
                    <a:lumOff val="40000"/>
                  </a:schemeClr>
                </a:solidFill>
                <a:latin typeface="Calibri"/>
              </a:rPr>
              <a:t>&lt;номер&gt;</a:t>
            </a:fld>
            <a:endParaRPr b="0" lang="ru-RU" sz="28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Группа 29"/>
          <p:cNvGrpSpPr/>
          <p:nvPr/>
        </p:nvGrpSpPr>
        <p:grpSpPr>
          <a:xfrm>
            <a:off x="0" y="0"/>
            <a:ext cx="12191760" cy="671400"/>
            <a:chOff x="0" y="0"/>
            <a:chExt cx="12191760" cy="671400"/>
          </a:xfrm>
        </p:grpSpPr>
        <p:sp>
          <p:nvSpPr>
            <p:cNvPr id="153" name="Прямоугольник 30"/>
            <p:cNvSpPr/>
            <p:nvPr/>
          </p:nvSpPr>
          <p:spPr>
            <a:xfrm>
              <a:off x="0" y="0"/>
              <a:ext cx="12191760" cy="35964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ru-RU" sz="1800" spc="-1" strike="noStrike">
                <a:solidFill>
                  <a:schemeClr val="dk1"/>
                </a:solidFill>
                <a:latin typeface="Calibri"/>
              </a:endParaRPr>
            </a:p>
          </p:txBody>
        </p:sp>
        <p:sp>
          <p:nvSpPr>
            <p:cNvPr id="154" name="Прямоугольник 31"/>
            <p:cNvSpPr/>
            <p:nvPr/>
          </p:nvSpPr>
          <p:spPr>
            <a:xfrm>
              <a:off x="0" y="355680"/>
              <a:ext cx="12191760" cy="1076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ru-RU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155" name="Прямоугольник 32"/>
            <p:cNvSpPr/>
            <p:nvPr/>
          </p:nvSpPr>
          <p:spPr>
            <a:xfrm>
              <a:off x="5765760" y="457200"/>
              <a:ext cx="6426000" cy="1076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ru-RU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156" name="Прямоугольник 33"/>
            <p:cNvSpPr/>
            <p:nvPr/>
          </p:nvSpPr>
          <p:spPr>
            <a:xfrm>
              <a:off x="6792120" y="563760"/>
              <a:ext cx="5399640" cy="10764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ru-RU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</p:grpSp>
      <p:pic>
        <p:nvPicPr>
          <p:cNvPr id="157" name="Объект 11" descr=""/>
          <p:cNvPicPr/>
          <p:nvPr/>
        </p:nvPicPr>
        <p:blipFill>
          <a:blip r:embed="rId1"/>
          <a:stretch/>
        </p:blipFill>
        <p:spPr>
          <a:xfrm>
            <a:off x="165600" y="0"/>
            <a:ext cx="571680" cy="691560"/>
          </a:xfrm>
          <a:prstGeom prst="rect">
            <a:avLst/>
          </a:prstGeom>
          <a:ln w="0">
            <a:noFill/>
          </a:ln>
        </p:spPr>
      </p:pic>
      <p:sp>
        <p:nvSpPr>
          <p:cNvPr id="158" name="TextBox 25"/>
          <p:cNvSpPr/>
          <p:nvPr/>
        </p:nvSpPr>
        <p:spPr>
          <a:xfrm>
            <a:off x="551520" y="791640"/>
            <a:ext cx="1108872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chemeClr val="accent6"/>
                </a:solidFill>
                <a:latin typeface="Calibri"/>
              </a:rPr>
              <a:t>Консультативная помощь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" name="Diagram1"/>
          <p:cNvGraphicFramePr/>
          <p:nvPr>
            <p:extLst>
              <p:ext uri="{D42A27DB-BD31-4B8C-83A1-F6EECF244321}">
                <p14:modId xmlns:p14="http://schemas.microsoft.com/office/powerpoint/2010/main" val="2421377638"/>
              </p:ext>
            </p:extLst>
          </p:nvPr>
        </p:nvGraphicFramePr>
        <p:xfrm>
          <a:off x="658800" y="2467800"/>
          <a:ext cx="10873800" cy="1439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" name="Diagram2"/>
          <p:cNvGraphicFramePr/>
          <p:nvPr>
            <p:extLst>
              <p:ext uri="{D42A27DB-BD31-4B8C-83A1-F6EECF244321}">
                <p14:modId xmlns:p14="http://schemas.microsoft.com/office/powerpoint/2010/main" val="4215831063"/>
              </p:ext>
            </p:extLst>
          </p:nvPr>
        </p:nvGraphicFramePr>
        <p:xfrm>
          <a:off x="658800" y="4696920"/>
          <a:ext cx="10873800" cy="1439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59" name="Прямоугольник 27"/>
          <p:cNvSpPr/>
          <p:nvPr/>
        </p:nvSpPr>
        <p:spPr>
          <a:xfrm>
            <a:off x="1171080" y="4034160"/>
            <a:ext cx="10154520" cy="549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chemeClr val="accent1"/>
                </a:solidFill>
                <a:latin typeface="Calibri"/>
              </a:rPr>
              <a:t>Консультативная помощь в контуре региональных и муниципальных органов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" name="Прямоугольник 28"/>
          <p:cNvSpPr/>
          <p:nvPr/>
        </p:nvSpPr>
        <p:spPr>
          <a:xfrm>
            <a:off x="1171080" y="1680120"/>
            <a:ext cx="10154520" cy="549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chemeClr val="accent1"/>
                </a:solidFill>
                <a:latin typeface="Calibri"/>
              </a:rPr>
              <a:t>Консультативная помощь в контуре федеральных государственных органов (организаций)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1" name="PlaceHolder 1"/>
          <p:cNvSpPr>
            <a:spLocks noGrp="1"/>
          </p:cNvSpPr>
          <p:nvPr>
            <p:ph type="sldNum" idx="14"/>
          </p:nvPr>
        </p:nvSpPr>
        <p:spPr>
          <a:xfrm>
            <a:off x="10639080" y="-43200"/>
            <a:ext cx="1146240" cy="4060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1" lang="ru-RU" sz="2800" spc="-1" strike="noStrike">
                <a:solidFill>
                  <a:schemeClr val="accent6">
                    <a:lumMod val="60000"/>
                    <a:lumOff val="40000"/>
                  </a:schemeClr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215D9145-C322-445E-A669-730177E8209E}" type="slidenum">
              <a:rPr b="1" lang="ru-RU" sz="2800" spc="-1" strike="noStrike">
                <a:solidFill>
                  <a:schemeClr val="accent6">
                    <a:lumMod val="60000"/>
                    <a:lumOff val="40000"/>
                  </a:schemeClr>
                </a:solidFill>
                <a:latin typeface="Calibri"/>
              </a:rPr>
              <a:t>&lt;номер&gt;</a:t>
            </a:fld>
            <a:endParaRPr b="0" lang="ru-RU" sz="28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Группа 3"/>
          <p:cNvGrpSpPr/>
          <p:nvPr/>
        </p:nvGrpSpPr>
        <p:grpSpPr>
          <a:xfrm>
            <a:off x="9037800" y="4054320"/>
            <a:ext cx="2844720" cy="2447640"/>
            <a:chOff x="9037800" y="4054320"/>
            <a:chExt cx="2844720" cy="2447640"/>
          </a:xfrm>
        </p:grpSpPr>
        <p:pic>
          <p:nvPicPr>
            <p:cNvPr id="163" name="Рисунок 2" descr=""/>
            <p:cNvPicPr/>
            <p:nvPr/>
          </p:nvPicPr>
          <p:blipFill>
            <a:blip r:embed="rId1"/>
            <a:srcRect l="0" t="0" r="0" b="16759"/>
            <a:stretch/>
          </p:blipFill>
          <p:spPr>
            <a:xfrm>
              <a:off x="9037800" y="4054320"/>
              <a:ext cx="2844720" cy="23677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64" name="Прямоугольник 53"/>
            <p:cNvSpPr/>
            <p:nvPr/>
          </p:nvSpPr>
          <p:spPr>
            <a:xfrm>
              <a:off x="9354960" y="4057920"/>
              <a:ext cx="2156040" cy="244404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ru-RU" sz="1800" spc="-1" strike="noStrike">
                <a:solidFill>
                  <a:schemeClr val="accent5"/>
                </a:solidFill>
                <a:latin typeface="Calibri"/>
              </a:endParaRPr>
            </a:p>
          </p:txBody>
        </p:sp>
      </p:grpSp>
      <p:grpSp>
        <p:nvGrpSpPr>
          <p:cNvPr id="165" name="Группа 15"/>
          <p:cNvGrpSpPr/>
          <p:nvPr/>
        </p:nvGrpSpPr>
        <p:grpSpPr>
          <a:xfrm>
            <a:off x="0" y="0"/>
            <a:ext cx="12191760" cy="671400"/>
            <a:chOff x="0" y="0"/>
            <a:chExt cx="12191760" cy="671400"/>
          </a:xfrm>
        </p:grpSpPr>
        <p:sp>
          <p:nvSpPr>
            <p:cNvPr id="166" name="Прямоугольник 16"/>
            <p:cNvSpPr/>
            <p:nvPr/>
          </p:nvSpPr>
          <p:spPr>
            <a:xfrm>
              <a:off x="0" y="0"/>
              <a:ext cx="12191760" cy="35964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ru-RU" sz="1800" spc="-1" strike="noStrike">
                <a:solidFill>
                  <a:schemeClr val="dk1"/>
                </a:solidFill>
                <a:latin typeface="Calibri"/>
              </a:endParaRPr>
            </a:p>
          </p:txBody>
        </p:sp>
        <p:sp>
          <p:nvSpPr>
            <p:cNvPr id="167" name="Прямоугольник 18"/>
            <p:cNvSpPr/>
            <p:nvPr/>
          </p:nvSpPr>
          <p:spPr>
            <a:xfrm>
              <a:off x="0" y="355680"/>
              <a:ext cx="12191760" cy="1076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ru-RU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168" name="Прямоугольник 19"/>
            <p:cNvSpPr/>
            <p:nvPr/>
          </p:nvSpPr>
          <p:spPr>
            <a:xfrm>
              <a:off x="5765760" y="457200"/>
              <a:ext cx="6426000" cy="1076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ru-RU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169" name="Прямоугольник 23"/>
            <p:cNvSpPr/>
            <p:nvPr/>
          </p:nvSpPr>
          <p:spPr>
            <a:xfrm>
              <a:off x="6792120" y="563760"/>
              <a:ext cx="5399640" cy="10764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ru-RU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</p:grpSp>
      <p:sp>
        <p:nvSpPr>
          <p:cNvPr id="170" name="TextBox 30"/>
          <p:cNvSpPr/>
          <p:nvPr/>
        </p:nvSpPr>
        <p:spPr>
          <a:xfrm>
            <a:off x="551520" y="830520"/>
            <a:ext cx="1108872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chemeClr val="accent6"/>
                </a:solidFill>
                <a:latin typeface="Calibri"/>
              </a:rPr>
              <a:t>Методические рекомендации по вопросам представления сведений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1" name="Прямоугольник 46"/>
          <p:cNvSpPr/>
          <p:nvPr/>
        </p:nvSpPr>
        <p:spPr>
          <a:xfrm>
            <a:off x="322560" y="2102400"/>
            <a:ext cx="5441760" cy="575640"/>
          </a:xfrm>
          <a:prstGeom prst="rect">
            <a:avLst/>
          </a:prstGeom>
          <a:noFill/>
          <a:ln>
            <a:solidFill>
              <a:srgbClr val="70ad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chemeClr val="accent1"/>
                </a:solidFill>
                <a:latin typeface="Calibri"/>
              </a:rPr>
              <a:t>Учтены особенности, предусмотренные Федеральным законом от 06.02.2023 № 12-ФЗ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2" name="Прямоугольник 52"/>
          <p:cNvSpPr/>
          <p:nvPr/>
        </p:nvSpPr>
        <p:spPr>
          <a:xfrm>
            <a:off x="322560" y="2776320"/>
            <a:ext cx="5441760" cy="871560"/>
          </a:xfrm>
          <a:prstGeom prst="rect">
            <a:avLst/>
          </a:prstGeom>
          <a:noFill/>
          <a:ln>
            <a:solidFill>
              <a:srgbClr val="70ad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chemeClr val="accent1"/>
                </a:solidFill>
                <a:latin typeface="Calibri"/>
              </a:rPr>
              <a:t>Учтены особенности, предусмотренные Указом Президента Российской Федерации от 22.01.2024 </a:t>
            </a:r>
            <a:br>
              <a:rPr sz="1800"/>
            </a:br>
            <a:r>
              <a:rPr b="1" lang="ru-RU" sz="1800" spc="-1" strike="noStrike">
                <a:solidFill>
                  <a:schemeClr val="accent1"/>
                </a:solidFill>
                <a:latin typeface="Calibri"/>
              </a:rPr>
              <a:t>№ 61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3" name="Скругленный прямоугольник 22"/>
          <p:cNvSpPr/>
          <p:nvPr/>
        </p:nvSpPr>
        <p:spPr>
          <a:xfrm>
            <a:off x="3742200" y="1450800"/>
            <a:ext cx="4707360" cy="35964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chemeClr val="accent1"/>
                </a:solidFill>
                <a:latin typeface="Calibri"/>
              </a:rPr>
              <a:t>Основные актуальные новеллы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" name="PlaceHolder 1"/>
          <p:cNvSpPr>
            <a:spLocks noGrp="1"/>
          </p:cNvSpPr>
          <p:nvPr>
            <p:ph type="sldNum" idx="15"/>
          </p:nvPr>
        </p:nvSpPr>
        <p:spPr>
          <a:xfrm>
            <a:off x="10639080" y="-43200"/>
            <a:ext cx="1146240" cy="4060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1" lang="ru-RU" sz="2800" spc="-1" strike="noStrike">
                <a:solidFill>
                  <a:schemeClr val="accent6">
                    <a:lumMod val="60000"/>
                    <a:lumOff val="40000"/>
                  </a:schemeClr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1EB4B1A1-BB03-4F0C-BB56-AAF34155E5BA}" type="slidenum">
              <a:rPr b="1" lang="ru-RU" sz="2800" spc="-1" strike="noStrike">
                <a:solidFill>
                  <a:schemeClr val="accent6">
                    <a:lumMod val="60000"/>
                    <a:lumOff val="40000"/>
                  </a:schemeClr>
                </a:solidFill>
                <a:latin typeface="Calibri"/>
              </a:rPr>
              <a:t>&lt;номер&gt;</a:t>
            </a:fld>
            <a:endParaRPr b="0" lang="ru-RU" sz="2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5" name="Прямоугольник 21"/>
          <p:cNvSpPr/>
          <p:nvPr/>
        </p:nvSpPr>
        <p:spPr>
          <a:xfrm>
            <a:off x="322560" y="3742200"/>
            <a:ext cx="5442840" cy="874440"/>
          </a:xfrm>
          <a:prstGeom prst="rect">
            <a:avLst/>
          </a:prstGeom>
          <a:noFill/>
          <a:ln>
            <a:solidFill>
              <a:srgbClr val="70ad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chemeClr val="accent1"/>
                </a:solidFill>
                <a:latin typeface="Calibri"/>
              </a:rPr>
              <a:t>Подчеркнуты различия регулирования указов Президента Российской Федерации от 06.12.2022 </a:t>
            </a:r>
            <a:br>
              <a:rPr sz="1800"/>
            </a:br>
            <a:r>
              <a:rPr b="1" lang="ru-RU" sz="1800" spc="-1" strike="noStrike">
                <a:solidFill>
                  <a:schemeClr val="accent1"/>
                </a:solidFill>
                <a:latin typeface="Calibri"/>
              </a:rPr>
              <a:t>№ 886 и от 29.12.2022 № 968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6" name="Прямоугольник 26"/>
          <p:cNvSpPr/>
          <p:nvPr/>
        </p:nvSpPr>
        <p:spPr>
          <a:xfrm>
            <a:off x="322560" y="4717080"/>
            <a:ext cx="5442840" cy="575640"/>
          </a:xfrm>
          <a:prstGeom prst="rect">
            <a:avLst/>
          </a:prstGeom>
          <a:noFill/>
          <a:ln>
            <a:solidFill>
              <a:srgbClr val="70ad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chemeClr val="accent1"/>
                </a:solidFill>
                <a:latin typeface="Calibri"/>
              </a:rPr>
              <a:t>Обращено внимание на формирование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chemeClr val="accent1"/>
                </a:solidFill>
                <a:latin typeface="Calibri"/>
              </a:rPr>
              <a:t>дат печати справки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7" name="Объект 11" descr=""/>
          <p:cNvPicPr/>
          <p:nvPr/>
        </p:nvPicPr>
        <p:blipFill>
          <a:blip r:embed="rId2"/>
          <a:stretch/>
        </p:blipFill>
        <p:spPr>
          <a:xfrm>
            <a:off x="165600" y="0"/>
            <a:ext cx="571680" cy="691560"/>
          </a:xfrm>
          <a:prstGeom prst="rect">
            <a:avLst/>
          </a:prstGeom>
          <a:ln w="0">
            <a:noFill/>
          </a:ln>
        </p:spPr>
      </p:pic>
      <p:sp>
        <p:nvSpPr>
          <p:cNvPr id="178" name="Прямоугольник 6"/>
          <p:cNvSpPr/>
          <p:nvPr/>
        </p:nvSpPr>
        <p:spPr>
          <a:xfrm>
            <a:off x="6392160" y="2102400"/>
            <a:ext cx="5441760" cy="1418760"/>
          </a:xfrm>
          <a:prstGeom prst="rect">
            <a:avLst/>
          </a:prstGeom>
          <a:noFill/>
          <a:ln>
            <a:solidFill>
              <a:srgbClr val="70ad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chemeClr val="accent1"/>
                </a:solidFill>
                <a:latin typeface="Calibri"/>
              </a:rPr>
              <a:t>Предоставлен порядок действий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chemeClr val="accent1"/>
                </a:solidFill>
                <a:latin typeface="Calibri"/>
              </a:rPr>
              <a:t>при невозможности представить справку вследствие не зависящих обстоятельств </a:t>
            </a:r>
            <a:br>
              <a:rPr sz="1800"/>
            </a:br>
            <a:r>
              <a:rPr b="0" lang="ru-RU" sz="1800" spc="-1" strike="noStrike">
                <a:solidFill>
                  <a:schemeClr val="accent1"/>
                </a:solidFill>
                <a:latin typeface="Calibri"/>
              </a:rPr>
              <a:t>(не путать с невозможностью по объективным и уважительным причинам)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9" name="Прямоугольник 9"/>
          <p:cNvSpPr/>
          <p:nvPr/>
        </p:nvSpPr>
        <p:spPr>
          <a:xfrm>
            <a:off x="6392160" y="3681360"/>
            <a:ext cx="5442840" cy="874440"/>
          </a:xfrm>
          <a:prstGeom prst="rect">
            <a:avLst/>
          </a:prstGeom>
          <a:noFill/>
          <a:ln>
            <a:solidFill>
              <a:srgbClr val="70ad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chemeClr val="accent1"/>
                </a:solidFill>
                <a:latin typeface="Calibri"/>
              </a:rPr>
              <a:t>Если супруг (супруга) проходит военную службу, допускается на титульном листе указывать «Военнослужащий»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0" name="Прямоугольник 10"/>
          <p:cNvSpPr/>
          <p:nvPr/>
        </p:nvSpPr>
        <p:spPr>
          <a:xfrm>
            <a:off x="6392160" y="4716360"/>
            <a:ext cx="5442840" cy="575640"/>
          </a:xfrm>
          <a:prstGeom prst="rect">
            <a:avLst/>
          </a:prstGeom>
          <a:noFill/>
          <a:ln>
            <a:solidFill>
              <a:srgbClr val="70ad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chemeClr val="accent1"/>
                </a:solidFill>
                <a:latin typeface="Calibri"/>
              </a:rPr>
              <a:t>Уточнен порядок заполнения раздела 1 справки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chemeClr val="accent1"/>
                </a:solidFill>
                <a:latin typeface="Calibri"/>
              </a:rPr>
              <a:t>в отношении ИП, применяющих разные СН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" name="Группа 3"/>
          <p:cNvGrpSpPr/>
          <p:nvPr/>
        </p:nvGrpSpPr>
        <p:grpSpPr>
          <a:xfrm>
            <a:off x="9037800" y="4054320"/>
            <a:ext cx="2844720" cy="2447640"/>
            <a:chOff x="9037800" y="4054320"/>
            <a:chExt cx="2844720" cy="2447640"/>
          </a:xfrm>
        </p:grpSpPr>
        <p:pic>
          <p:nvPicPr>
            <p:cNvPr id="182" name="Рисунок 2" descr=""/>
            <p:cNvPicPr/>
            <p:nvPr/>
          </p:nvPicPr>
          <p:blipFill>
            <a:blip r:embed="rId1"/>
            <a:srcRect l="0" t="0" r="0" b="16759"/>
            <a:stretch/>
          </p:blipFill>
          <p:spPr>
            <a:xfrm>
              <a:off x="9037800" y="4054320"/>
              <a:ext cx="2844720" cy="23677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83" name="Прямоугольник 53"/>
            <p:cNvSpPr/>
            <p:nvPr/>
          </p:nvSpPr>
          <p:spPr>
            <a:xfrm>
              <a:off x="9354960" y="4057920"/>
              <a:ext cx="2156040" cy="244404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ru-RU" sz="1800" spc="-1" strike="noStrike">
                <a:solidFill>
                  <a:schemeClr val="accent5"/>
                </a:solidFill>
                <a:latin typeface="Calibri"/>
              </a:endParaRPr>
            </a:p>
          </p:txBody>
        </p:sp>
      </p:grpSp>
      <p:grpSp>
        <p:nvGrpSpPr>
          <p:cNvPr id="184" name="Группа 15"/>
          <p:cNvGrpSpPr/>
          <p:nvPr/>
        </p:nvGrpSpPr>
        <p:grpSpPr>
          <a:xfrm>
            <a:off x="0" y="0"/>
            <a:ext cx="12191760" cy="671400"/>
            <a:chOff x="0" y="0"/>
            <a:chExt cx="12191760" cy="671400"/>
          </a:xfrm>
        </p:grpSpPr>
        <p:sp>
          <p:nvSpPr>
            <p:cNvPr id="185" name="Прямоугольник 16"/>
            <p:cNvSpPr/>
            <p:nvPr/>
          </p:nvSpPr>
          <p:spPr>
            <a:xfrm>
              <a:off x="0" y="0"/>
              <a:ext cx="12191760" cy="35964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ru-RU" sz="1800" spc="-1" strike="noStrike">
                <a:solidFill>
                  <a:schemeClr val="dk1"/>
                </a:solidFill>
                <a:latin typeface="Calibri"/>
              </a:endParaRPr>
            </a:p>
          </p:txBody>
        </p:sp>
        <p:sp>
          <p:nvSpPr>
            <p:cNvPr id="186" name="Прямоугольник 18"/>
            <p:cNvSpPr/>
            <p:nvPr/>
          </p:nvSpPr>
          <p:spPr>
            <a:xfrm>
              <a:off x="0" y="355680"/>
              <a:ext cx="12191760" cy="1076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ru-RU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187" name="Прямоугольник 19"/>
            <p:cNvSpPr/>
            <p:nvPr/>
          </p:nvSpPr>
          <p:spPr>
            <a:xfrm>
              <a:off x="5765760" y="457200"/>
              <a:ext cx="6426000" cy="1076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ru-RU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188" name="Прямоугольник 23"/>
            <p:cNvSpPr/>
            <p:nvPr/>
          </p:nvSpPr>
          <p:spPr>
            <a:xfrm>
              <a:off x="6792120" y="563760"/>
              <a:ext cx="5399640" cy="10764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ru-RU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</p:grpSp>
      <p:sp>
        <p:nvSpPr>
          <p:cNvPr id="189" name="TextBox 30"/>
          <p:cNvSpPr/>
          <p:nvPr/>
        </p:nvSpPr>
        <p:spPr>
          <a:xfrm>
            <a:off x="551520" y="830520"/>
            <a:ext cx="1108872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chemeClr val="accent6"/>
                </a:solidFill>
                <a:latin typeface="Calibri"/>
              </a:rPr>
              <a:t>Методические рекомендации по вопросам представления сведений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0" name="Скругленный прямоугольник 22"/>
          <p:cNvSpPr/>
          <p:nvPr/>
        </p:nvSpPr>
        <p:spPr>
          <a:xfrm>
            <a:off x="3742200" y="1450800"/>
            <a:ext cx="4707360" cy="35964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chemeClr val="accent1"/>
                </a:solidFill>
                <a:latin typeface="Calibri"/>
              </a:rPr>
              <a:t>Основные актуальные новеллы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1" name="PlaceHolder 1"/>
          <p:cNvSpPr>
            <a:spLocks noGrp="1"/>
          </p:cNvSpPr>
          <p:nvPr>
            <p:ph type="sldNum" idx="16"/>
          </p:nvPr>
        </p:nvSpPr>
        <p:spPr>
          <a:xfrm>
            <a:off x="10639080" y="-43200"/>
            <a:ext cx="1146240" cy="4060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1" lang="ru-RU" sz="2800" spc="-1" strike="noStrike">
                <a:solidFill>
                  <a:schemeClr val="accent6">
                    <a:lumMod val="60000"/>
                    <a:lumOff val="40000"/>
                  </a:schemeClr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9AAA730E-5A14-4F03-B350-AE169CB22792}" type="slidenum">
              <a:rPr b="1" lang="ru-RU" sz="2800" spc="-1" strike="noStrike">
                <a:solidFill>
                  <a:schemeClr val="accent6">
                    <a:lumMod val="60000"/>
                    <a:lumOff val="40000"/>
                  </a:schemeClr>
                </a:solidFill>
                <a:latin typeface="Calibri"/>
              </a:rPr>
              <a:t>&lt;номер&gt;</a:t>
            </a:fld>
            <a:endParaRPr b="0" lang="ru-RU" sz="2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2" name="Прямоугольник 26"/>
          <p:cNvSpPr/>
          <p:nvPr/>
        </p:nvSpPr>
        <p:spPr>
          <a:xfrm>
            <a:off x="322560" y="2097360"/>
            <a:ext cx="5442840" cy="874440"/>
          </a:xfrm>
          <a:prstGeom prst="rect">
            <a:avLst/>
          </a:prstGeom>
          <a:noFill/>
          <a:ln>
            <a:solidFill>
              <a:srgbClr val="70ad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chemeClr val="accent1"/>
                </a:solidFill>
                <a:latin typeface="Calibri"/>
              </a:rPr>
              <a:t>Прямо указано, что для ценных бумаг доходом является положительный финансовый результат, т.е. «налоговая база»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3" name="Прямоугольник 27"/>
          <p:cNvSpPr/>
          <p:nvPr/>
        </p:nvSpPr>
        <p:spPr>
          <a:xfrm>
            <a:off x="6392160" y="2102400"/>
            <a:ext cx="5442840" cy="575640"/>
          </a:xfrm>
          <a:prstGeom prst="rect">
            <a:avLst/>
          </a:prstGeom>
          <a:noFill/>
          <a:ln>
            <a:solidFill>
              <a:srgbClr val="70ad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chemeClr val="accent1"/>
                </a:solidFill>
                <a:latin typeface="Calibri"/>
              </a:rPr>
              <a:t>Прямо указано, что закрытые счета </a:t>
            </a:r>
            <a:br>
              <a:rPr sz="1800"/>
            </a:br>
            <a:r>
              <a:rPr b="1" lang="ru-RU" sz="1800" spc="-1" strike="noStrike">
                <a:solidFill>
                  <a:schemeClr val="accent1"/>
                </a:solidFill>
                <a:latin typeface="Calibri"/>
              </a:rPr>
              <a:t>не отражаются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4" name="Прямоугольник 20"/>
          <p:cNvSpPr/>
          <p:nvPr/>
        </p:nvSpPr>
        <p:spPr>
          <a:xfrm>
            <a:off x="322560" y="4046760"/>
            <a:ext cx="5442840" cy="874440"/>
          </a:xfrm>
          <a:prstGeom prst="rect">
            <a:avLst/>
          </a:prstGeom>
          <a:noFill/>
          <a:ln>
            <a:solidFill>
              <a:srgbClr val="70ad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chemeClr val="accent1"/>
                </a:solidFill>
                <a:latin typeface="Calibri"/>
              </a:rPr>
              <a:t>Подсвечено, что в разделе 4 справки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chemeClr val="accent1"/>
                </a:solidFill>
                <a:latin typeface="Calibri"/>
              </a:rPr>
              <a:t>указываются счета, а не карты («Пушкинская карта» не указывается)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5" name="Прямоугольник 28"/>
          <p:cNvSpPr/>
          <p:nvPr/>
        </p:nvSpPr>
        <p:spPr>
          <a:xfrm>
            <a:off x="322560" y="5021280"/>
            <a:ext cx="5442840" cy="575640"/>
          </a:xfrm>
          <a:prstGeom prst="rect">
            <a:avLst/>
          </a:prstGeom>
          <a:noFill/>
          <a:ln>
            <a:solidFill>
              <a:srgbClr val="70ad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chemeClr val="accent1"/>
                </a:solidFill>
                <a:latin typeface="Calibri"/>
              </a:rPr>
              <a:t>Даны особенности заполнения раздела 4 справки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chemeClr val="accent1"/>
                </a:solidFill>
                <a:latin typeface="Calibri"/>
              </a:rPr>
              <a:t>в отношении счета цифрового рубля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6" name="Прямоугольник 29"/>
          <p:cNvSpPr/>
          <p:nvPr/>
        </p:nvSpPr>
        <p:spPr>
          <a:xfrm>
            <a:off x="6392160" y="4351320"/>
            <a:ext cx="5442840" cy="575640"/>
          </a:xfrm>
          <a:prstGeom prst="rect">
            <a:avLst/>
          </a:prstGeom>
          <a:noFill/>
          <a:ln>
            <a:solidFill>
              <a:srgbClr val="70ad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chemeClr val="accent1"/>
                </a:solidFill>
                <a:latin typeface="Calibri"/>
              </a:rPr>
              <a:t>Уточнены положения, что в разделе 4 справки не указываются электронные средства платежа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7" name="Объект 11" descr=""/>
          <p:cNvPicPr/>
          <p:nvPr/>
        </p:nvPicPr>
        <p:blipFill>
          <a:blip r:embed="rId2"/>
          <a:stretch/>
        </p:blipFill>
        <p:spPr>
          <a:xfrm>
            <a:off x="165600" y="0"/>
            <a:ext cx="571680" cy="691560"/>
          </a:xfrm>
          <a:prstGeom prst="rect">
            <a:avLst/>
          </a:prstGeom>
          <a:ln w="0">
            <a:noFill/>
          </a:ln>
        </p:spPr>
      </p:pic>
      <p:sp>
        <p:nvSpPr>
          <p:cNvPr id="198" name="Прямоугольник 6"/>
          <p:cNvSpPr/>
          <p:nvPr/>
        </p:nvSpPr>
        <p:spPr>
          <a:xfrm>
            <a:off x="322560" y="3071880"/>
            <a:ext cx="5442840" cy="874440"/>
          </a:xfrm>
          <a:prstGeom prst="rect">
            <a:avLst/>
          </a:prstGeom>
          <a:noFill/>
          <a:ln>
            <a:solidFill>
              <a:srgbClr val="70ad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chemeClr val="accent1"/>
                </a:solidFill>
                <a:latin typeface="Calibri"/>
              </a:rPr>
              <a:t>Уточнено, что сумма сделки в иностранной валюте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chemeClr val="accent1"/>
                </a:solidFill>
                <a:latin typeface="Calibri"/>
              </a:rPr>
              <a:t>в разделе 2 справки указывается в рублях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chemeClr val="accent1"/>
                </a:solidFill>
                <a:latin typeface="Calibri"/>
              </a:rPr>
              <a:t>по курсу на дату совершения сделки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9" name="Прямоугольник 7"/>
          <p:cNvSpPr/>
          <p:nvPr/>
        </p:nvSpPr>
        <p:spPr>
          <a:xfrm>
            <a:off x="6392160" y="2752560"/>
            <a:ext cx="5442840" cy="575640"/>
          </a:xfrm>
          <a:prstGeom prst="rect">
            <a:avLst/>
          </a:prstGeom>
          <a:noFill/>
          <a:ln>
            <a:solidFill>
              <a:srgbClr val="70ad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chemeClr val="accent1"/>
                </a:solidFill>
                <a:latin typeface="Calibri"/>
              </a:rPr>
              <a:t>Отмечено, что счета в иностранных кредитных организациях указываются с учетом обстоятельств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0" name="Прямоугольник 8"/>
          <p:cNvSpPr/>
          <p:nvPr/>
        </p:nvSpPr>
        <p:spPr>
          <a:xfrm>
            <a:off x="6392160" y="3402720"/>
            <a:ext cx="5442840" cy="874440"/>
          </a:xfrm>
          <a:prstGeom prst="rect">
            <a:avLst/>
          </a:prstGeom>
          <a:noFill/>
          <a:ln>
            <a:solidFill>
              <a:srgbClr val="70ad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chemeClr val="accent1"/>
                </a:solidFill>
                <a:latin typeface="Calibri"/>
              </a:rPr>
              <a:t>Подробно расписаны особенности заполнения графы «Сумма поступивших денежных средств (руб.)» раздела 4 справки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" name="Группа 29"/>
          <p:cNvGrpSpPr/>
          <p:nvPr/>
        </p:nvGrpSpPr>
        <p:grpSpPr>
          <a:xfrm>
            <a:off x="0" y="0"/>
            <a:ext cx="12191760" cy="671400"/>
            <a:chOff x="0" y="0"/>
            <a:chExt cx="12191760" cy="671400"/>
          </a:xfrm>
        </p:grpSpPr>
        <p:sp>
          <p:nvSpPr>
            <p:cNvPr id="202" name="Прямоугольник 30"/>
            <p:cNvSpPr/>
            <p:nvPr/>
          </p:nvSpPr>
          <p:spPr>
            <a:xfrm>
              <a:off x="0" y="0"/>
              <a:ext cx="12191760" cy="35964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ru-RU" sz="1800" spc="-1" strike="noStrike">
                <a:solidFill>
                  <a:schemeClr val="dk1"/>
                </a:solidFill>
                <a:latin typeface="Calibri"/>
              </a:endParaRPr>
            </a:p>
          </p:txBody>
        </p:sp>
        <p:sp>
          <p:nvSpPr>
            <p:cNvPr id="203" name="Прямоугольник 31"/>
            <p:cNvSpPr/>
            <p:nvPr/>
          </p:nvSpPr>
          <p:spPr>
            <a:xfrm>
              <a:off x="0" y="355680"/>
              <a:ext cx="12191760" cy="1076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ru-RU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204" name="Прямоугольник 32"/>
            <p:cNvSpPr/>
            <p:nvPr/>
          </p:nvSpPr>
          <p:spPr>
            <a:xfrm>
              <a:off x="5765760" y="457200"/>
              <a:ext cx="6426000" cy="1076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ru-RU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205" name="Прямоугольник 33"/>
            <p:cNvSpPr/>
            <p:nvPr/>
          </p:nvSpPr>
          <p:spPr>
            <a:xfrm>
              <a:off x="6792120" y="563760"/>
              <a:ext cx="5399640" cy="10764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ru-RU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</p:grpSp>
      <p:pic>
        <p:nvPicPr>
          <p:cNvPr id="206" name="Объект 11" descr=""/>
          <p:cNvPicPr/>
          <p:nvPr/>
        </p:nvPicPr>
        <p:blipFill>
          <a:blip r:embed="rId1"/>
          <a:stretch/>
        </p:blipFill>
        <p:spPr>
          <a:xfrm>
            <a:off x="165600" y="0"/>
            <a:ext cx="571680" cy="691560"/>
          </a:xfrm>
          <a:prstGeom prst="rect">
            <a:avLst/>
          </a:prstGeom>
          <a:ln w="0">
            <a:noFill/>
          </a:ln>
        </p:spPr>
      </p:pic>
      <p:sp>
        <p:nvSpPr>
          <p:cNvPr id="207" name="TextBox 25"/>
          <p:cNvSpPr/>
          <p:nvPr/>
        </p:nvSpPr>
        <p:spPr>
          <a:xfrm>
            <a:off x="551520" y="791640"/>
            <a:ext cx="1108872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chemeClr val="accent6"/>
                </a:solidFill>
                <a:latin typeface="Calibri"/>
              </a:rPr>
              <a:t>Начало работы с декларацией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8" name="Прямоугольник 37"/>
          <p:cNvSpPr/>
          <p:nvPr/>
        </p:nvSpPr>
        <p:spPr>
          <a:xfrm>
            <a:off x="1783080" y="3486960"/>
            <a:ext cx="10116360" cy="798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chemeClr val="accent1"/>
                </a:solidFill>
                <a:latin typeface="Calibri"/>
              </a:rPr>
              <a:t>Определить семейное положение (супруга (супруг) и несовершеннолетние дети)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chemeClr val="accent1"/>
                </a:solidFill>
                <a:latin typeface="Calibri"/>
              </a:rPr>
              <a:t>Оценить возможность подачи декларации в отношении родственников;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chemeClr val="accent1"/>
                </a:solidFill>
                <a:latin typeface="Calibri"/>
              </a:rPr>
              <a:t>при невозможности – подать заявление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9" name="Прямоугольник 39"/>
          <p:cNvSpPr/>
          <p:nvPr/>
        </p:nvSpPr>
        <p:spPr>
          <a:xfrm>
            <a:off x="1783080" y="2684520"/>
            <a:ext cx="10154520" cy="549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chemeClr val="accent1"/>
                </a:solidFill>
                <a:latin typeface="Calibri"/>
              </a:rPr>
              <a:t>Проверить наличие замещаемой должности в перечне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0" name="Прямоугольник 40"/>
          <p:cNvSpPr/>
          <p:nvPr/>
        </p:nvSpPr>
        <p:spPr>
          <a:xfrm>
            <a:off x="1783080" y="4443480"/>
            <a:ext cx="10116360" cy="798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chemeClr val="accent1"/>
                </a:solidFill>
                <a:latin typeface="Calibri"/>
              </a:rPr>
              <a:t>Подготовить правоустанавливающие и иные официальные документы </a:t>
            </a:r>
            <a:br>
              <a:rPr sz="1800"/>
            </a:br>
            <a:r>
              <a:rPr b="0" lang="ru-RU" sz="1800" spc="-1" strike="noStrike">
                <a:solidFill>
                  <a:schemeClr val="accent1"/>
                </a:solidFill>
                <a:latin typeface="Calibri"/>
              </a:rPr>
              <a:t>(очень много вопросов на конкретные ситуации, которые требуют анализ документов)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1" name="Прямоугольник 41"/>
          <p:cNvSpPr/>
          <p:nvPr/>
        </p:nvSpPr>
        <p:spPr>
          <a:xfrm>
            <a:off x="1783080" y="5398920"/>
            <a:ext cx="10116360" cy="798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chemeClr val="accent1"/>
                </a:solidFill>
                <a:latin typeface="Calibri"/>
              </a:rPr>
              <a:t>Скачать (</a:t>
            </a:r>
            <a:r>
              <a:rPr b="1" lang="en-US" sz="1800" spc="-1" strike="noStrike">
                <a:solidFill>
                  <a:schemeClr val="accent1"/>
                </a:solidFill>
                <a:latin typeface="Calibri"/>
              </a:rPr>
              <a:t>http://www.kremlin.ru/structure/additional/12</a:t>
            </a:r>
            <a:r>
              <a:rPr b="1" lang="ru-RU" sz="1800" spc="-1" strike="noStrike">
                <a:solidFill>
                  <a:schemeClr val="accent1"/>
                </a:solidFill>
                <a:latin typeface="Calibri"/>
              </a:rPr>
              <a:t>)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chemeClr val="accent1"/>
                </a:solidFill>
                <a:latin typeface="Calibri"/>
              </a:rPr>
              <a:t>и установить СПО "Справки БК" в актуальной версии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212" name="Прямая соединительная линия 43"/>
          <p:cNvCxnSpPr/>
          <p:nvPr/>
        </p:nvCxnSpPr>
        <p:spPr>
          <a:xfrm>
            <a:off x="407880" y="3402360"/>
            <a:ext cx="11530080" cy="360"/>
          </a:xfrm>
          <a:prstGeom prst="straightConnector1">
            <a:avLst/>
          </a:prstGeom>
          <a:ln w="12700">
            <a:solidFill>
              <a:srgbClr val="4472c4"/>
            </a:solidFill>
            <a:prstDash val="dash"/>
          </a:ln>
        </p:spPr>
      </p:cxnSp>
      <p:cxnSp>
        <p:nvCxnSpPr>
          <p:cNvPr id="213" name="Прямая соединительная линия 44"/>
          <p:cNvCxnSpPr/>
          <p:nvPr/>
        </p:nvCxnSpPr>
        <p:spPr>
          <a:xfrm>
            <a:off x="369720" y="4393080"/>
            <a:ext cx="11530440" cy="360"/>
          </a:xfrm>
          <a:prstGeom prst="straightConnector1">
            <a:avLst/>
          </a:prstGeom>
          <a:ln w="12700">
            <a:solidFill>
              <a:srgbClr val="4472c4"/>
            </a:solidFill>
            <a:prstDash val="dash"/>
          </a:ln>
        </p:spPr>
      </p:cxnSp>
      <p:cxnSp>
        <p:nvCxnSpPr>
          <p:cNvPr id="214" name="Прямая соединительная линия 45"/>
          <p:cNvCxnSpPr/>
          <p:nvPr/>
        </p:nvCxnSpPr>
        <p:spPr>
          <a:xfrm>
            <a:off x="369720" y="5310360"/>
            <a:ext cx="11530440" cy="360"/>
          </a:xfrm>
          <a:prstGeom prst="straightConnector1">
            <a:avLst/>
          </a:prstGeom>
          <a:ln w="12700">
            <a:solidFill>
              <a:srgbClr val="4472c4"/>
            </a:solidFill>
            <a:prstDash val="dash"/>
          </a:ln>
        </p:spPr>
      </p:cxnSp>
      <p:sp>
        <p:nvSpPr>
          <p:cNvPr id="215" name="TextBox 5"/>
          <p:cNvSpPr/>
          <p:nvPr/>
        </p:nvSpPr>
        <p:spPr>
          <a:xfrm>
            <a:off x="451800" y="2497320"/>
            <a:ext cx="114264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5400" spc="-1" strike="noStrike">
                <a:solidFill>
                  <a:schemeClr val="accent4"/>
                </a:solidFill>
                <a:latin typeface="Arial Black"/>
              </a:rPr>
              <a:t>2.</a:t>
            </a:r>
            <a:endParaRPr b="0" lang="ru-RU" sz="5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6" name="TextBox 48"/>
          <p:cNvSpPr/>
          <p:nvPr/>
        </p:nvSpPr>
        <p:spPr>
          <a:xfrm>
            <a:off x="451800" y="3426480"/>
            <a:ext cx="114264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5400" spc="-1" strike="noStrike">
                <a:solidFill>
                  <a:schemeClr val="accent4"/>
                </a:solidFill>
                <a:latin typeface="Arial Black"/>
              </a:rPr>
              <a:t>3.</a:t>
            </a:r>
            <a:endParaRPr b="0" lang="ru-RU" sz="5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7" name="TextBox 49"/>
          <p:cNvSpPr/>
          <p:nvPr/>
        </p:nvSpPr>
        <p:spPr>
          <a:xfrm>
            <a:off x="451800" y="4379040"/>
            <a:ext cx="114264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5400" spc="-1" strike="noStrike">
                <a:solidFill>
                  <a:schemeClr val="accent4"/>
                </a:solidFill>
                <a:latin typeface="Arial Black"/>
              </a:rPr>
              <a:t>4.</a:t>
            </a:r>
            <a:endParaRPr b="0" lang="ru-RU" sz="5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8" name="TextBox 50"/>
          <p:cNvSpPr/>
          <p:nvPr/>
        </p:nvSpPr>
        <p:spPr>
          <a:xfrm>
            <a:off x="451800" y="5336280"/>
            <a:ext cx="114264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5400" spc="-1" strike="noStrike">
                <a:solidFill>
                  <a:schemeClr val="accent4"/>
                </a:solidFill>
                <a:latin typeface="Arial Black"/>
              </a:rPr>
              <a:t>5.</a:t>
            </a:r>
            <a:endParaRPr b="0" lang="ru-RU" sz="5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19" name="Picture 2" descr="http://qrcoder.ru/code/?http%3A%2F%2Fwww.kremlin.ru%2Fstructure%2Fadditional%2F12&amp;4&amp;0"/>
          <p:cNvPicPr/>
          <p:nvPr/>
        </p:nvPicPr>
        <p:blipFill>
          <a:blip r:embed="rId2"/>
          <a:stretch/>
        </p:blipFill>
        <p:spPr>
          <a:xfrm>
            <a:off x="10819800" y="5398920"/>
            <a:ext cx="1079640" cy="1079640"/>
          </a:xfrm>
          <a:prstGeom prst="rect">
            <a:avLst/>
          </a:prstGeom>
          <a:ln w="0">
            <a:noFill/>
          </a:ln>
        </p:spPr>
      </p:pic>
      <p:sp>
        <p:nvSpPr>
          <p:cNvPr id="220" name="Прямоугольник 22"/>
          <p:cNvSpPr/>
          <p:nvPr/>
        </p:nvSpPr>
        <p:spPr>
          <a:xfrm>
            <a:off x="1783080" y="1810800"/>
            <a:ext cx="10154520" cy="549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chemeClr val="accent1"/>
                </a:solidFill>
                <a:latin typeface="Calibri"/>
              </a:rPr>
              <a:t>Консультативную помощь оказывает антикоррупционное подразделение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221" name="Прямая соединительная линия 23"/>
          <p:cNvCxnSpPr/>
          <p:nvPr/>
        </p:nvCxnSpPr>
        <p:spPr>
          <a:xfrm>
            <a:off x="407880" y="2529000"/>
            <a:ext cx="11530080" cy="360"/>
          </a:xfrm>
          <a:prstGeom prst="straightConnector1">
            <a:avLst/>
          </a:prstGeom>
          <a:ln w="12700">
            <a:solidFill>
              <a:srgbClr val="4472c4"/>
            </a:solidFill>
            <a:prstDash val="dash"/>
          </a:ln>
        </p:spPr>
      </p:cxnSp>
      <p:sp>
        <p:nvSpPr>
          <p:cNvPr id="222" name="TextBox 24"/>
          <p:cNvSpPr/>
          <p:nvPr/>
        </p:nvSpPr>
        <p:spPr>
          <a:xfrm>
            <a:off x="451800" y="1623960"/>
            <a:ext cx="114264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5400" spc="-1" strike="noStrike">
                <a:solidFill>
                  <a:schemeClr val="accent4"/>
                </a:solidFill>
                <a:latin typeface="Arial Black"/>
              </a:rPr>
              <a:t>1.</a:t>
            </a:r>
            <a:endParaRPr b="0" lang="ru-RU" sz="5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3" name="PlaceHolder 1"/>
          <p:cNvSpPr>
            <a:spLocks noGrp="1"/>
          </p:cNvSpPr>
          <p:nvPr>
            <p:ph type="sldNum" idx="17"/>
          </p:nvPr>
        </p:nvSpPr>
        <p:spPr>
          <a:xfrm>
            <a:off x="10639080" y="-43200"/>
            <a:ext cx="1146240" cy="4060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1" lang="ru-RU" sz="2800" spc="-1" strike="noStrike">
                <a:solidFill>
                  <a:schemeClr val="accent6">
                    <a:lumMod val="60000"/>
                    <a:lumOff val="40000"/>
                  </a:schemeClr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110E073B-B3E1-4AE2-809E-B94581F709DC}" type="slidenum">
              <a:rPr b="1" lang="ru-RU" sz="2800" spc="-1" strike="noStrike">
                <a:solidFill>
                  <a:schemeClr val="accent6">
                    <a:lumMod val="60000"/>
                    <a:lumOff val="40000"/>
                  </a:schemeClr>
                </a:solidFill>
                <a:latin typeface="Calibri"/>
              </a:rPr>
              <a:t>&lt;номер&gt;</a:t>
            </a:fld>
            <a:endParaRPr b="0" lang="ru-RU" sz="28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1136</TotalTime>
  <Application>LibreOffice/7.5.4.2$Windows_X86_64 LibreOffice_project/36ccfdc35048b057fd9854c757a8b67ec53977b6</Application>
  <AppVersion>15.0000</AppVersion>
  <Words>4023</Words>
  <Paragraphs>447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2023-01-24T11:09:06Z</dcterms:created>
  <dc:creator>петро петя</dc:creator>
  <dc:description/>
  <dc:language>ru-RU</dc:language>
  <cp:lastModifiedBy>Голубцов Артур Сергеевич</cp:lastModifiedBy>
  <cp:lastPrinted>2023-02-01T06:50:15Z</cp:lastPrinted>
  <dcterms:modified xsi:type="dcterms:W3CDTF">2024-03-04T13:53:59Z</dcterms:modified>
  <cp:revision>21</cp:revision>
  <dc:subject/>
  <dc:title>Презентация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44</vt:i4>
  </property>
  <property fmtid="{D5CDD505-2E9C-101B-9397-08002B2CF9AE}" pid="3" name="PresentationFormat">
    <vt:lpwstr>Широкоэкранный</vt:lpwstr>
  </property>
  <property fmtid="{D5CDD505-2E9C-101B-9397-08002B2CF9AE}" pid="4" name="Slides">
    <vt:i4>44</vt:i4>
  </property>
</Properties>
</file>